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2" d="100"/>
          <a:sy n="82" d="100"/>
        </p:scale>
        <p:origin x="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sz="3600" b="1" dirty="0" smtClean="0"/>
              <a:t>Герантопсихология</a:t>
            </a:r>
            <a:r>
              <a:rPr lang="kk-KZ" sz="3600" b="1" dirty="0"/>
              <a:t>. Қартаю кезеңінің психологиялық сипаттамасы</a:t>
            </a:r>
            <a:r>
              <a:rPr lang="ru-RU" sz="3600" dirty="0"/>
              <a:t/>
            </a:r>
            <a:br>
              <a:rPr lang="ru-RU" sz="3600" dirty="0"/>
            </a:br>
            <a:endParaRPr lang="ru-RU" sz="3600" dirty="0"/>
          </a:p>
        </p:txBody>
      </p:sp>
      <p:sp>
        <p:nvSpPr>
          <p:cNvPr id="3" name="Подзаголовок 2"/>
          <p:cNvSpPr>
            <a:spLocks noGrp="1"/>
          </p:cNvSpPr>
          <p:nvPr>
            <p:ph type="subTitle" idx="1"/>
          </p:nvPr>
        </p:nvSpPr>
        <p:spPr/>
        <p:txBody>
          <a:bodyPr/>
          <a:lstStyle/>
          <a:p>
            <a:r>
              <a:rPr lang="kk-KZ" sz="6000" dirty="0" smtClean="0">
                <a:solidFill>
                  <a:srgbClr val="FF0000"/>
                </a:solidFill>
              </a:rPr>
              <a:t>Дәріс-15</a:t>
            </a:r>
            <a:endParaRPr lang="ru-RU" sz="6000" dirty="0">
              <a:solidFill>
                <a:srgbClr val="FF0000"/>
              </a:solidFill>
            </a:endParaRPr>
          </a:p>
        </p:txBody>
      </p:sp>
    </p:spTree>
    <p:extLst>
      <p:ext uri="{BB962C8B-B14F-4D97-AF65-F5344CB8AC3E}">
        <p14:creationId xmlns:p14="http://schemas.microsoft.com/office/powerpoint/2010/main" val="940835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3336" y="570154"/>
            <a:ext cx="10617798" cy="6628802"/>
          </a:xfrm>
          <a:prstGeom prst="rect">
            <a:avLst/>
          </a:prstGeom>
          <a:solidFill>
            <a:schemeClr val="bg1">
              <a:lumMod val="75000"/>
            </a:schemeClr>
          </a:solidFill>
        </p:spPr>
        <p:txBody>
          <a:bodyPr wrap="square">
            <a:spAutoFit/>
          </a:bodyPr>
          <a:lstStyle/>
          <a:p>
            <a:pPr algn="just">
              <a:lnSpc>
                <a:spcPct val="107000"/>
              </a:lnSpc>
              <a:spcAft>
                <a:spcPts val="800"/>
              </a:spcAft>
            </a:pPr>
            <a:r>
              <a:rPr lang="ru-RU" sz="2800" dirty="0" err="1" smtClean="0">
                <a:latin typeface="Calibri" panose="020F0502020204030204" pitchFamily="34" charset="0"/>
                <a:ea typeface="Calibri" panose="020F0502020204030204" pitchFamily="34" charset="0"/>
                <a:cs typeface="Times New Roman" panose="02020603050405020304" pitchFamily="18" charset="0"/>
              </a:rPr>
              <a:t>Қартайған</a:t>
            </a:r>
            <a:r>
              <a:rPr lang="ru-RU" sz="2800" dirty="0" smtClean="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сайын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есте</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сақтауы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төмендейді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ұмытшақтық</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пайда</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болады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Ұйқы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уақыты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азаяды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күндіз</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қалғып</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кететін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сəттер</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байқалады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Қартайған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кезде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ерікті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қимыл-əрекеттерді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реттеу</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механизмдері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бұзылады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кеңістіктегі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дене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қалпын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бақылауы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қиындай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түседі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Бұлшық</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еттердің</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салбырап</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оның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ширығу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қасиетінің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төмендеуіне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байланысты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кейбір</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мүшелердің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қызметі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үлкен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кіші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дəретті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ұстай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алмау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сияқты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бұзылады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endParaRPr lang="ru-RU"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smtClean="0">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Кəріліктің</a:t>
            </a:r>
            <a:r>
              <a:rPr lang="ru-RU" sz="2800" i="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алғашқы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анықтамасы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жəне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оның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себептері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ескі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дəуірге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жатады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Ұлы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дəрігер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Гиппократ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б.д.д</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ІV-V ғ.)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деген</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ұғымды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табиғи</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жылулықтың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кетуі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жəне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организмнің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кеуіп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қалуының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нəтижесі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түсінді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Философ Платон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кəрілікке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орта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жастағы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адамның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өмір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сүру</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салты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əсер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етеді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көрсетті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Кəрілікті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баяулату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рецептері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ежелгі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Қытай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жəне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ежелгі</a:t>
            </a:r>
            <a:r>
              <a:rPr lang="ru-RU" sz="2800" dirty="0">
                <a:latin typeface="Calibri" panose="020F0502020204030204" pitchFamily="34" charset="0"/>
                <a:ea typeface="Calibri" panose="020F0502020204030204" pitchFamily="34" charset="0"/>
                <a:cs typeface="Times New Roman" panose="02020603050405020304" pitchFamily="18" charset="0"/>
              </a:rPr>
              <a:t> Индия </a:t>
            </a:r>
            <a:r>
              <a:rPr lang="ru-RU" sz="2800" dirty="0" err="1">
                <a:latin typeface="Calibri" panose="020F0502020204030204" pitchFamily="34" charset="0"/>
                <a:ea typeface="Calibri" panose="020F0502020204030204" pitchFamily="34" charset="0"/>
                <a:cs typeface="Times New Roman" panose="02020603050405020304" pitchFamily="18" charset="0"/>
              </a:rPr>
              <a:t>медициналарында</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келтірілген</a:t>
            </a:r>
            <a:r>
              <a:rPr lang="ru-RU" sz="2800" dirty="0">
                <a:latin typeface="Calibri" panose="020F0502020204030204" pitchFamily="34" charset="0"/>
                <a:ea typeface="Calibri" panose="020F0502020204030204" pitchFamily="34" charset="0"/>
                <a:cs typeface="Times New Roman" panose="02020603050405020304" pitchFamily="18" charset="0"/>
              </a:rPr>
              <a:t>.</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737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671" y="763793"/>
            <a:ext cx="9412941" cy="4893647"/>
          </a:xfrm>
          <a:prstGeom prst="rect">
            <a:avLst/>
          </a:prstGeom>
        </p:spPr>
        <p:txBody>
          <a:bodyPr wrap="square">
            <a:spAutoFit/>
          </a:bodyPr>
          <a:lstStyle/>
          <a:p>
            <a:pPr algn="just"/>
            <a:r>
              <a:rPr lang="ru-RU" sz="2400" dirty="0" err="1"/>
              <a:t>Қартаюдың</a:t>
            </a:r>
            <a:r>
              <a:rPr lang="ru-RU" sz="2400" dirty="0"/>
              <a:t> </a:t>
            </a:r>
            <a:r>
              <a:rPr lang="ru-RU" sz="2400" dirty="0" err="1"/>
              <a:t>түрлері</a:t>
            </a:r>
            <a:r>
              <a:rPr lang="ru-RU" sz="2400" dirty="0"/>
              <a:t> </a:t>
            </a:r>
            <a:r>
              <a:rPr lang="ru-RU" sz="2400" dirty="0" err="1"/>
              <a:t>өте</a:t>
            </a:r>
            <a:r>
              <a:rPr lang="ru-RU" sz="2400" dirty="0"/>
              <a:t> </a:t>
            </a:r>
            <a:r>
              <a:rPr lang="ru-RU" sz="2400" dirty="0" err="1"/>
              <a:t>көп</a:t>
            </a:r>
            <a:r>
              <a:rPr lang="ru-RU" sz="2400" dirty="0"/>
              <a:t>, </a:t>
            </a:r>
            <a:r>
              <a:rPr lang="ru-RU" sz="2400" dirty="0" err="1"/>
              <a:t>оның</a:t>
            </a:r>
            <a:r>
              <a:rPr lang="ru-RU" sz="2400" dirty="0"/>
              <a:t> </a:t>
            </a:r>
            <a:r>
              <a:rPr lang="ru-RU" sz="2400" dirty="0" err="1"/>
              <a:t>айқындалу</a:t>
            </a:r>
            <a:r>
              <a:rPr lang="ru-RU" sz="2400" dirty="0"/>
              <a:t> </a:t>
            </a:r>
            <a:r>
              <a:rPr lang="ru-RU" sz="2400" dirty="0" err="1"/>
              <a:t>төңірегі</a:t>
            </a:r>
            <a:r>
              <a:rPr lang="ru-RU" sz="2400" dirty="0"/>
              <a:t> де </a:t>
            </a:r>
            <a:r>
              <a:rPr lang="ru-RU" sz="2400" dirty="0" err="1"/>
              <a:t>өте</a:t>
            </a:r>
            <a:r>
              <a:rPr lang="ru-RU" sz="2400" dirty="0"/>
              <a:t> </a:t>
            </a:r>
            <a:r>
              <a:rPr lang="ru-RU" sz="2400" dirty="0" err="1"/>
              <a:t>кең</a:t>
            </a:r>
            <a:r>
              <a:rPr lang="ru-RU" sz="2400" dirty="0"/>
              <a:t>. </a:t>
            </a:r>
            <a:r>
              <a:rPr lang="ru-RU" sz="2400" dirty="0">
                <a:solidFill>
                  <a:srgbClr val="FF0000"/>
                </a:solidFill>
              </a:rPr>
              <a:t>Ф. </a:t>
            </a:r>
            <a:r>
              <a:rPr lang="ru-RU" sz="2400" dirty="0" err="1">
                <a:solidFill>
                  <a:srgbClr val="FF0000"/>
                </a:solidFill>
              </a:rPr>
              <a:t>Гизенің</a:t>
            </a:r>
            <a:r>
              <a:rPr lang="ru-RU" sz="2400" dirty="0">
                <a:solidFill>
                  <a:srgbClr val="FF0000"/>
                </a:solidFill>
              </a:rPr>
              <a:t> </a:t>
            </a:r>
            <a:r>
              <a:rPr lang="ru-RU" sz="2400" dirty="0" err="1">
                <a:solidFill>
                  <a:srgbClr val="FF0000"/>
                </a:solidFill>
              </a:rPr>
              <a:t>типологиясында</a:t>
            </a:r>
            <a:r>
              <a:rPr lang="ru-RU" sz="2400" dirty="0">
                <a:solidFill>
                  <a:srgbClr val="FF0000"/>
                </a:solidFill>
              </a:rPr>
              <a:t> </a:t>
            </a:r>
            <a:r>
              <a:rPr lang="ru-RU" sz="2400" dirty="0" err="1"/>
              <a:t>қарттар</a:t>
            </a:r>
            <a:r>
              <a:rPr lang="ru-RU" sz="2400" dirty="0"/>
              <a:t> мен </a:t>
            </a:r>
            <a:r>
              <a:rPr lang="ru-RU" sz="2400" dirty="0" err="1"/>
              <a:t>қартаюдың</a:t>
            </a:r>
            <a:r>
              <a:rPr lang="ru-RU" sz="2400" dirty="0"/>
              <a:t> </a:t>
            </a:r>
            <a:r>
              <a:rPr lang="ru-RU" sz="2400" dirty="0" err="1"/>
              <a:t>үш</a:t>
            </a:r>
            <a:r>
              <a:rPr lang="ru-RU" sz="2400" dirty="0"/>
              <a:t> </a:t>
            </a:r>
            <a:r>
              <a:rPr lang="ru-RU" sz="2400" dirty="0" err="1"/>
              <a:t>типі</a:t>
            </a:r>
            <a:r>
              <a:rPr lang="ru-RU" sz="2400" dirty="0"/>
              <a:t> </a:t>
            </a:r>
            <a:r>
              <a:rPr lang="ru-RU" sz="2400" dirty="0" err="1"/>
              <a:t>көрсетілген</a:t>
            </a:r>
            <a:r>
              <a:rPr lang="ru-RU" sz="2400" dirty="0"/>
              <a:t>: – </a:t>
            </a:r>
            <a:r>
              <a:rPr lang="ru-RU" sz="2400" u="sng" dirty="0" err="1">
                <a:solidFill>
                  <a:srgbClr val="FF0000"/>
                </a:solidFill>
              </a:rPr>
              <a:t>келеңсіз</a:t>
            </a:r>
            <a:r>
              <a:rPr lang="ru-RU" sz="2400" u="sng" dirty="0">
                <a:solidFill>
                  <a:srgbClr val="FF0000"/>
                </a:solidFill>
              </a:rPr>
              <a:t>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өзінің</a:t>
            </a:r>
            <a:r>
              <a:rPr lang="ru-RU" sz="2400" dirty="0"/>
              <a:t> </a:t>
            </a:r>
            <a:r>
              <a:rPr lang="ru-RU" sz="2400" dirty="0" err="1"/>
              <a:t>бойындағы</a:t>
            </a:r>
            <a:r>
              <a:rPr lang="ru-RU" sz="2400" dirty="0"/>
              <a:t> </a:t>
            </a:r>
            <a:r>
              <a:rPr lang="ru-RU" sz="2400" dirty="0" err="1"/>
              <a:t>қартаю</a:t>
            </a:r>
            <a:r>
              <a:rPr lang="ru-RU" sz="2400" dirty="0"/>
              <a:t> </a:t>
            </a:r>
            <a:r>
              <a:rPr lang="ru-RU" sz="2400" dirty="0" err="1"/>
              <a:t>белгілерін</a:t>
            </a:r>
            <a:r>
              <a:rPr lang="ru-RU" sz="2400" dirty="0"/>
              <a:t> </a:t>
            </a:r>
            <a:r>
              <a:rPr lang="ru-RU" sz="2400" dirty="0" err="1"/>
              <a:t>мойындамайды</a:t>
            </a:r>
            <a:r>
              <a:rPr lang="ru-RU" sz="2400" dirty="0"/>
              <a:t>; </a:t>
            </a:r>
            <a:r>
              <a:rPr lang="ru-RU" sz="2400" u="sng" dirty="0" smtClean="0">
                <a:solidFill>
                  <a:srgbClr val="FF0000"/>
                </a:solidFill>
              </a:rPr>
              <a:t>экстраверт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яғни</a:t>
            </a:r>
            <a:r>
              <a:rPr lang="ru-RU" sz="2400" dirty="0"/>
              <a:t>, </a:t>
            </a:r>
            <a:r>
              <a:rPr lang="ru-RU" sz="2400" dirty="0" err="1"/>
              <a:t>қартаю</a:t>
            </a:r>
            <a:r>
              <a:rPr lang="ru-RU" sz="2400" dirty="0"/>
              <a:t> </a:t>
            </a:r>
            <a:r>
              <a:rPr lang="ru-RU" sz="2400" dirty="0" err="1"/>
              <a:t>кезеңін</a:t>
            </a:r>
            <a:r>
              <a:rPr lang="ru-RU" sz="2400" dirty="0"/>
              <a:t> </a:t>
            </a:r>
            <a:r>
              <a:rPr lang="ru-RU" sz="2400" dirty="0" err="1"/>
              <a:t>сыртқы</a:t>
            </a:r>
            <a:r>
              <a:rPr lang="ru-RU" sz="2400" dirty="0"/>
              <a:t> </a:t>
            </a:r>
            <a:r>
              <a:rPr lang="en-US" sz="2400" dirty="0"/>
              <a:t>ə</a:t>
            </a:r>
            <a:r>
              <a:rPr lang="ru-RU" sz="2400" dirty="0"/>
              <a:t>сер </a:t>
            </a:r>
            <a:r>
              <a:rPr lang="ru-RU" sz="2400" dirty="0" err="1"/>
              <a:t>арқылы</a:t>
            </a:r>
            <a:r>
              <a:rPr lang="ru-RU" sz="2400" dirty="0"/>
              <a:t> </a:t>
            </a:r>
            <a:r>
              <a:rPr lang="ru-RU" sz="2400" dirty="0" err="1"/>
              <a:t>немесе</a:t>
            </a:r>
            <a:r>
              <a:rPr lang="ru-RU" sz="2400" dirty="0"/>
              <a:t> </a:t>
            </a:r>
            <a:r>
              <a:rPr lang="ru-RU" sz="2400" dirty="0" err="1"/>
              <a:t>қоршаған</a:t>
            </a:r>
            <a:r>
              <a:rPr lang="ru-RU" sz="2400" dirty="0"/>
              <a:t> </a:t>
            </a:r>
            <a:r>
              <a:rPr lang="ru-RU" sz="2400" dirty="0" err="1"/>
              <a:t>ортадағы</a:t>
            </a:r>
            <a:r>
              <a:rPr lang="ru-RU" sz="2400" dirty="0"/>
              <a:t> </a:t>
            </a:r>
            <a:r>
              <a:rPr lang="ru-RU" sz="2400" dirty="0" err="1"/>
              <a:t>өзгерістер</a:t>
            </a:r>
            <a:r>
              <a:rPr lang="ru-RU" sz="2400" dirty="0"/>
              <a:t> </a:t>
            </a:r>
            <a:r>
              <a:rPr lang="ru-RU" sz="2400" dirty="0" err="1"/>
              <a:t>арқылы</a:t>
            </a:r>
            <a:r>
              <a:rPr lang="ru-RU" sz="2400" dirty="0"/>
              <a:t> </a:t>
            </a:r>
            <a:r>
              <a:rPr lang="ru-RU" sz="2400" dirty="0" err="1"/>
              <a:t>мойындайды</a:t>
            </a:r>
            <a:r>
              <a:rPr lang="ru-RU" sz="2400" dirty="0"/>
              <a:t> (</a:t>
            </a:r>
            <a:r>
              <a:rPr lang="ru-RU" sz="2400" dirty="0" err="1"/>
              <a:t>мысалы</a:t>
            </a:r>
            <a:r>
              <a:rPr lang="ru-RU" sz="2400" dirty="0"/>
              <a:t>, </a:t>
            </a:r>
            <a:r>
              <a:rPr lang="ru-RU" sz="2400" dirty="0" err="1"/>
              <a:t>өсіп</a:t>
            </a:r>
            <a:r>
              <a:rPr lang="ru-RU" sz="2400" dirty="0"/>
              <a:t> </a:t>
            </a:r>
            <a:r>
              <a:rPr lang="ru-RU" sz="2400" dirty="0" err="1"/>
              <a:t>кеткен</a:t>
            </a:r>
            <a:r>
              <a:rPr lang="ru-RU" sz="2400" dirty="0"/>
              <a:t> </a:t>
            </a:r>
            <a:r>
              <a:rPr lang="ru-RU" sz="2400" dirty="0" err="1"/>
              <a:t>жастар</a:t>
            </a:r>
            <a:r>
              <a:rPr lang="ru-RU" sz="2400" dirty="0"/>
              <a:t>, </a:t>
            </a:r>
            <a:r>
              <a:rPr lang="ru-RU" sz="2400" dirty="0" err="1"/>
              <a:t>жастар</a:t>
            </a:r>
            <a:r>
              <a:rPr lang="ru-RU" sz="2400" dirty="0"/>
              <a:t> мен </a:t>
            </a:r>
            <a:r>
              <a:rPr lang="ru-RU" sz="2400" dirty="0" err="1"/>
              <a:t>қарттардың</a:t>
            </a:r>
            <a:r>
              <a:rPr lang="ru-RU" sz="2400" dirty="0"/>
              <a:t> </a:t>
            </a:r>
            <a:r>
              <a:rPr lang="ru-RU" sz="2400" dirty="0" err="1"/>
              <a:t>көзқарастарының</a:t>
            </a:r>
            <a:r>
              <a:rPr lang="ru-RU" sz="2400" dirty="0"/>
              <a:t> </a:t>
            </a:r>
            <a:r>
              <a:rPr lang="ru-RU" sz="2400" dirty="0" err="1"/>
              <a:t>бөлек</a:t>
            </a:r>
            <a:r>
              <a:rPr lang="ru-RU" sz="2400" dirty="0"/>
              <a:t> </a:t>
            </a:r>
            <a:r>
              <a:rPr lang="ru-RU" sz="2400" dirty="0" err="1"/>
              <a:t>болуы</a:t>
            </a:r>
            <a:r>
              <a:rPr lang="ru-RU" sz="2400" dirty="0"/>
              <a:t>, </a:t>
            </a:r>
            <a:r>
              <a:rPr lang="ru-RU" sz="2400" dirty="0" err="1"/>
              <a:t>жақын</a:t>
            </a:r>
            <a:r>
              <a:rPr lang="ru-RU" sz="2400" dirty="0"/>
              <a:t> </a:t>
            </a:r>
            <a:r>
              <a:rPr lang="ru-RU" sz="2400" dirty="0" err="1"/>
              <a:t>адамдарының</a:t>
            </a:r>
            <a:r>
              <a:rPr lang="ru-RU" sz="2400" dirty="0"/>
              <a:t> </a:t>
            </a:r>
            <a:r>
              <a:rPr lang="ru-RU" sz="2400" dirty="0" err="1"/>
              <a:t>қайтыс</a:t>
            </a:r>
            <a:r>
              <a:rPr lang="ru-RU" sz="2400" dirty="0"/>
              <a:t> </a:t>
            </a:r>
            <a:r>
              <a:rPr lang="ru-RU" sz="2400" dirty="0" err="1"/>
              <a:t>болуы</a:t>
            </a:r>
            <a:r>
              <a:rPr lang="ru-RU" sz="2400" dirty="0"/>
              <a:t>, </a:t>
            </a:r>
            <a:r>
              <a:rPr lang="ru-RU" sz="2400" dirty="0" err="1"/>
              <a:t>отбасындағы</a:t>
            </a:r>
            <a:r>
              <a:rPr lang="ru-RU" sz="2400" dirty="0"/>
              <a:t> </a:t>
            </a:r>
            <a:r>
              <a:rPr lang="ru-RU" sz="2400" dirty="0" err="1"/>
              <a:t>орнының</a:t>
            </a:r>
            <a:r>
              <a:rPr lang="ru-RU" sz="2400" dirty="0"/>
              <a:t> </a:t>
            </a:r>
            <a:r>
              <a:rPr lang="ru-RU" sz="2400" dirty="0" err="1"/>
              <a:t>өзгеруі</a:t>
            </a:r>
            <a:r>
              <a:rPr lang="ru-RU" sz="2400" dirty="0"/>
              <a:t>, техника </a:t>
            </a:r>
            <a:r>
              <a:rPr lang="ru-RU" sz="2400" dirty="0" err="1"/>
              <a:t>төңірегіндегі</a:t>
            </a:r>
            <a:r>
              <a:rPr lang="ru-RU" sz="2400" dirty="0"/>
              <a:t> </a:t>
            </a:r>
            <a:r>
              <a:rPr lang="ru-RU" sz="2400" dirty="0" err="1"/>
              <a:t>өзгерістер</a:t>
            </a:r>
            <a:r>
              <a:rPr lang="ru-RU" sz="2400" dirty="0"/>
              <a:t>, </a:t>
            </a:r>
            <a:r>
              <a:rPr lang="en-US" sz="2400" dirty="0"/>
              <a:t>ə</a:t>
            </a:r>
            <a:r>
              <a:rPr lang="ru-RU" sz="2400" dirty="0" err="1"/>
              <a:t>леуметтік</a:t>
            </a:r>
            <a:r>
              <a:rPr lang="ru-RU" sz="2400" dirty="0"/>
              <a:t> </a:t>
            </a:r>
            <a:r>
              <a:rPr lang="ru-RU" sz="2400" dirty="0" err="1"/>
              <a:t>өмірінің</a:t>
            </a:r>
            <a:r>
              <a:rPr lang="ru-RU" sz="2400" dirty="0"/>
              <a:t> </a:t>
            </a:r>
            <a:r>
              <a:rPr lang="ru-RU" sz="2400" dirty="0" err="1"/>
              <a:t>өзгеруі</a:t>
            </a:r>
            <a:r>
              <a:rPr lang="ru-RU" sz="2400" dirty="0"/>
              <a:t> ж</a:t>
            </a:r>
            <a:r>
              <a:rPr lang="en-US" sz="2400" dirty="0"/>
              <a:t>ə</a:t>
            </a:r>
            <a:r>
              <a:rPr lang="ru-RU" sz="2400" dirty="0"/>
              <a:t>не </a:t>
            </a:r>
            <a:r>
              <a:rPr lang="ru-RU" sz="2400" dirty="0" err="1"/>
              <a:t>т.б</a:t>
            </a:r>
            <a:r>
              <a:rPr lang="ru-RU" sz="2400" dirty="0"/>
              <a:t>.). – </a:t>
            </a:r>
            <a:r>
              <a:rPr lang="ru-RU" sz="2400" u="sng" dirty="0">
                <a:solidFill>
                  <a:srgbClr val="FF0000"/>
                </a:solidFill>
              </a:rPr>
              <a:t>интроверт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яғни</a:t>
            </a:r>
            <a:r>
              <a:rPr lang="ru-RU" sz="2400" dirty="0"/>
              <a:t>, </a:t>
            </a:r>
            <a:r>
              <a:rPr lang="ru-RU" sz="2400" dirty="0" err="1"/>
              <a:t>қартаю</a:t>
            </a:r>
            <a:r>
              <a:rPr lang="ru-RU" sz="2400" dirty="0"/>
              <a:t> </a:t>
            </a:r>
            <a:r>
              <a:rPr lang="ru-RU" sz="2400" dirty="0" err="1"/>
              <a:t>кезеңін</a:t>
            </a:r>
            <a:r>
              <a:rPr lang="ru-RU" sz="2400" dirty="0"/>
              <a:t> </a:t>
            </a:r>
            <a:r>
              <a:rPr lang="ru-RU" sz="2400" dirty="0" err="1"/>
              <a:t>бастан</a:t>
            </a:r>
            <a:r>
              <a:rPr lang="ru-RU" sz="2400" dirty="0"/>
              <a:t> </a:t>
            </a:r>
            <a:r>
              <a:rPr lang="ru-RU" sz="2400" dirty="0" err="1"/>
              <a:t>қиын</a:t>
            </a:r>
            <a:r>
              <a:rPr lang="ru-RU" sz="2400" dirty="0"/>
              <a:t> </a:t>
            </a:r>
            <a:r>
              <a:rPr lang="ru-RU" sz="2400" dirty="0" err="1"/>
              <a:t>кешіру</a:t>
            </a:r>
            <a:r>
              <a:rPr lang="ru-RU" sz="2400" dirty="0"/>
              <a:t>. Адам </a:t>
            </a:r>
            <a:r>
              <a:rPr lang="ru-RU" sz="2400" dirty="0" err="1"/>
              <a:t>қоршаған</a:t>
            </a:r>
            <a:r>
              <a:rPr lang="ru-RU" sz="2400" dirty="0"/>
              <a:t> </a:t>
            </a:r>
            <a:r>
              <a:rPr lang="ru-RU" sz="2400" dirty="0" err="1"/>
              <a:t>ортадағы</a:t>
            </a:r>
            <a:r>
              <a:rPr lang="ru-RU" sz="2400" dirty="0"/>
              <a:t> </a:t>
            </a:r>
            <a:r>
              <a:rPr lang="ru-RU" sz="2400" dirty="0" err="1"/>
              <a:t>жаңалықтарға</a:t>
            </a:r>
            <a:r>
              <a:rPr lang="ru-RU" sz="2400" dirty="0"/>
              <a:t> </a:t>
            </a:r>
            <a:r>
              <a:rPr lang="ru-RU" sz="2400" dirty="0" err="1"/>
              <a:t>қызығушылық</a:t>
            </a:r>
            <a:r>
              <a:rPr lang="ru-RU" sz="2400" dirty="0"/>
              <a:t> </a:t>
            </a:r>
            <a:r>
              <a:rPr lang="ru-RU" sz="2400" dirty="0" err="1"/>
              <a:t>білдірмейді</a:t>
            </a:r>
            <a:r>
              <a:rPr lang="ru-RU" sz="2400" dirty="0"/>
              <a:t>, </a:t>
            </a:r>
            <a:r>
              <a:rPr lang="ru-RU" sz="2400" dirty="0" err="1"/>
              <a:t>өткен</a:t>
            </a:r>
            <a:r>
              <a:rPr lang="ru-RU" sz="2400" dirty="0"/>
              <a:t> </a:t>
            </a:r>
            <a:r>
              <a:rPr lang="ru-RU" sz="2400" dirty="0" err="1"/>
              <a:t>өмірі</a:t>
            </a:r>
            <a:r>
              <a:rPr lang="ru-RU" sz="2400" dirty="0"/>
              <a:t> </a:t>
            </a:r>
            <a:r>
              <a:rPr lang="ru-RU" sz="2400" dirty="0" err="1"/>
              <a:t>туралы</a:t>
            </a:r>
            <a:r>
              <a:rPr lang="ru-RU" sz="2400" dirty="0"/>
              <a:t> </a:t>
            </a:r>
            <a:r>
              <a:rPr lang="ru-RU" sz="2400" dirty="0" err="1"/>
              <a:t>көп</a:t>
            </a:r>
            <a:r>
              <a:rPr lang="ru-RU" sz="2400" dirty="0"/>
              <a:t> </a:t>
            </a:r>
            <a:r>
              <a:rPr lang="ru-RU" sz="2400" dirty="0" err="1"/>
              <a:t>ойланады</a:t>
            </a:r>
            <a:r>
              <a:rPr lang="ru-RU" sz="2400" dirty="0"/>
              <a:t>, аз </a:t>
            </a:r>
            <a:r>
              <a:rPr lang="ru-RU" sz="2400" dirty="0" err="1"/>
              <a:t>қимылдайды</a:t>
            </a:r>
            <a:r>
              <a:rPr lang="ru-RU" sz="2400" dirty="0"/>
              <a:t>, </a:t>
            </a:r>
            <a:r>
              <a:rPr lang="ru-RU" sz="2400" dirty="0" err="1"/>
              <a:t>тыныштыққа</a:t>
            </a:r>
            <a:r>
              <a:rPr lang="ru-RU" sz="2400" dirty="0"/>
              <a:t> </a:t>
            </a:r>
            <a:r>
              <a:rPr lang="ru-RU" sz="2400" dirty="0" err="1"/>
              <a:t>ұмтылады</a:t>
            </a:r>
            <a:r>
              <a:rPr lang="ru-RU" sz="2400" dirty="0"/>
              <a:t> ж</a:t>
            </a:r>
            <a:r>
              <a:rPr lang="en-US" sz="2400" dirty="0"/>
              <a:t>ə</a:t>
            </a:r>
            <a:r>
              <a:rPr lang="ru-RU" sz="2400" dirty="0"/>
              <a:t>не </a:t>
            </a:r>
            <a:r>
              <a:rPr lang="ru-RU" sz="2400" dirty="0" err="1"/>
              <a:t>т.б</a:t>
            </a:r>
            <a:r>
              <a:rPr lang="ru-RU" sz="2400" dirty="0"/>
              <a:t>. </a:t>
            </a:r>
          </a:p>
        </p:txBody>
      </p:sp>
    </p:spTree>
    <p:extLst>
      <p:ext uri="{BB962C8B-B14F-4D97-AF65-F5344CB8AC3E}">
        <p14:creationId xmlns:p14="http://schemas.microsoft.com/office/powerpoint/2010/main" val="3457253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548" y="871368"/>
            <a:ext cx="8724452" cy="5016758"/>
          </a:xfrm>
          <a:prstGeom prst="rect">
            <a:avLst/>
          </a:prstGeom>
          <a:solidFill>
            <a:schemeClr val="accent1">
              <a:lumMod val="60000"/>
              <a:lumOff val="40000"/>
            </a:schemeClr>
          </a:solidFill>
        </p:spPr>
        <p:txBody>
          <a:bodyPr wrap="square">
            <a:spAutoFit/>
          </a:bodyPr>
          <a:lstStyle/>
          <a:p>
            <a:pPr algn="just"/>
            <a:r>
              <a:rPr lang="ru-RU" sz="2000" dirty="0" err="1"/>
              <a:t>Ғалымдардың</a:t>
            </a:r>
            <a:r>
              <a:rPr lang="ru-RU" sz="2000" dirty="0"/>
              <a:t> </a:t>
            </a:r>
            <a:r>
              <a:rPr lang="ru-RU" sz="2000" dirty="0" err="1"/>
              <a:t>соңғы</a:t>
            </a:r>
            <a:r>
              <a:rPr lang="ru-RU" sz="2000" dirty="0"/>
              <a:t> </a:t>
            </a:r>
            <a:r>
              <a:rPr lang="ru-RU" sz="2000" dirty="0" err="1"/>
              <a:t>онжылдықтағы</a:t>
            </a:r>
            <a:r>
              <a:rPr lang="ru-RU" sz="2000" dirty="0"/>
              <a:t> </a:t>
            </a:r>
            <a:r>
              <a:rPr lang="ru-RU" sz="2000" dirty="0" err="1"/>
              <a:t>зерттеулері</a:t>
            </a:r>
            <a:r>
              <a:rPr lang="ru-RU" sz="2000" dirty="0"/>
              <a:t> </a:t>
            </a:r>
            <a:r>
              <a:rPr lang="ru-RU" sz="2000" dirty="0" err="1"/>
              <a:t>бойынша</a:t>
            </a:r>
            <a:r>
              <a:rPr lang="ru-RU" sz="2000" dirty="0"/>
              <a:t> 90- 95 </a:t>
            </a:r>
            <a:r>
              <a:rPr lang="ru-RU" sz="2000" dirty="0" err="1"/>
              <a:t>жасқа</a:t>
            </a:r>
            <a:r>
              <a:rPr lang="ru-RU" sz="2000" dirty="0"/>
              <a:t> </a:t>
            </a:r>
            <a:r>
              <a:rPr lang="ru-RU" sz="2000" dirty="0" err="1"/>
              <a:t>дейінгі</a:t>
            </a:r>
            <a:r>
              <a:rPr lang="ru-RU" sz="2000" dirty="0"/>
              <a:t> </a:t>
            </a:r>
            <a:r>
              <a:rPr lang="ru-RU" sz="2000" dirty="0" err="1"/>
              <a:t>жастың</a:t>
            </a:r>
            <a:r>
              <a:rPr lang="ru-RU" sz="2000" dirty="0"/>
              <a:t> </a:t>
            </a:r>
            <a:r>
              <a:rPr lang="ru-RU" sz="2000" dirty="0" err="1"/>
              <a:t>ұлғаюы</a:t>
            </a:r>
            <a:r>
              <a:rPr lang="ru-RU" sz="2000" dirty="0"/>
              <a:t> </a:t>
            </a:r>
            <a:r>
              <a:rPr lang="ru-RU" sz="2000" dirty="0" err="1"/>
              <a:t>мүлдем</a:t>
            </a:r>
            <a:r>
              <a:rPr lang="ru-RU" sz="2000" dirty="0"/>
              <a:t> </a:t>
            </a:r>
            <a:r>
              <a:rPr lang="ru-RU" sz="2000" dirty="0" err="1"/>
              <a:t>азайып</a:t>
            </a:r>
            <a:r>
              <a:rPr lang="ru-RU" sz="2000" dirty="0"/>
              <a:t> </a:t>
            </a:r>
            <a:r>
              <a:rPr lang="ru-RU" sz="2000" dirty="0" err="1"/>
              <a:t>барады</a:t>
            </a:r>
            <a:r>
              <a:rPr lang="ru-RU" sz="2000" dirty="0"/>
              <a:t>. </a:t>
            </a:r>
            <a:endParaRPr lang="ru-RU" sz="2000" dirty="0" smtClean="0"/>
          </a:p>
          <a:p>
            <a:pPr algn="just"/>
            <a:r>
              <a:rPr lang="ru-RU" sz="2000" dirty="0"/>
              <a:t>	</a:t>
            </a:r>
            <a:r>
              <a:rPr lang="ru-RU" sz="2000" dirty="0" smtClean="0"/>
              <a:t>55-60 </a:t>
            </a:r>
            <a:r>
              <a:rPr lang="ru-RU" sz="2000" dirty="0" err="1"/>
              <a:t>жастағы</a:t>
            </a:r>
            <a:r>
              <a:rPr lang="ru-RU" sz="2000" dirty="0"/>
              <a:t> </a:t>
            </a:r>
            <a:r>
              <a:rPr lang="ru-RU" sz="2000" dirty="0" err="1"/>
              <a:t>адамдар</a:t>
            </a:r>
            <a:r>
              <a:rPr lang="ru-RU" sz="2000" dirty="0"/>
              <a:t> </a:t>
            </a:r>
            <a:r>
              <a:rPr lang="ru-RU" sz="2000" dirty="0" err="1"/>
              <a:t>өздерін</a:t>
            </a:r>
            <a:r>
              <a:rPr lang="ru-RU" sz="2000" dirty="0"/>
              <a:t> </a:t>
            </a:r>
            <a:r>
              <a:rPr lang="ru-RU" sz="2000" dirty="0" err="1"/>
              <a:t>қарттар</a:t>
            </a:r>
            <a:r>
              <a:rPr lang="ru-RU" sz="2000" dirty="0"/>
              <a:t> </a:t>
            </a:r>
            <a:r>
              <a:rPr lang="ru-RU" sz="2000" dirty="0" err="1"/>
              <a:t>санатына</a:t>
            </a:r>
            <a:r>
              <a:rPr lang="ru-RU" sz="2000" dirty="0"/>
              <a:t> </a:t>
            </a:r>
            <a:r>
              <a:rPr lang="ru-RU" sz="2000" dirty="0" err="1"/>
              <a:t>қоспайды</a:t>
            </a:r>
            <a:r>
              <a:rPr lang="ru-RU" sz="2000" dirty="0"/>
              <a:t>, </a:t>
            </a:r>
            <a:r>
              <a:rPr lang="en-US" sz="2000" dirty="0"/>
              <a:t>ə</a:t>
            </a:r>
            <a:r>
              <a:rPr lang="ru-RU" sz="2000" dirty="0" err="1"/>
              <a:t>леуметтік</a:t>
            </a:r>
            <a:r>
              <a:rPr lang="ru-RU" sz="2000" dirty="0"/>
              <a:t> </a:t>
            </a:r>
            <a:r>
              <a:rPr lang="ru-RU" sz="2000" dirty="0" err="1"/>
              <a:t>қоғамда</a:t>
            </a:r>
            <a:r>
              <a:rPr lang="ru-RU" sz="2000" dirty="0"/>
              <a:t> </a:t>
            </a:r>
            <a:r>
              <a:rPr lang="ru-RU" sz="2000" dirty="0" err="1"/>
              <a:t>жасы</a:t>
            </a:r>
            <a:r>
              <a:rPr lang="ru-RU" sz="2000" dirty="0"/>
              <a:t> </a:t>
            </a:r>
            <a:r>
              <a:rPr lang="ru-RU" sz="2000" dirty="0" err="1"/>
              <a:t>толған</a:t>
            </a:r>
            <a:r>
              <a:rPr lang="ru-RU" sz="2000" dirty="0"/>
              <a:t> </a:t>
            </a:r>
            <a:r>
              <a:rPr lang="ru-RU" sz="2000" dirty="0" err="1"/>
              <a:t>адамдар</a:t>
            </a:r>
            <a:r>
              <a:rPr lang="ru-RU" sz="2000" dirty="0"/>
              <a:t> </a:t>
            </a:r>
            <a:r>
              <a:rPr lang="ru-RU" sz="2000" dirty="0" err="1"/>
              <a:t>қатарына</a:t>
            </a:r>
            <a:r>
              <a:rPr lang="ru-RU" sz="2000" dirty="0"/>
              <a:t> </a:t>
            </a:r>
            <a:r>
              <a:rPr lang="ru-RU" sz="2000" dirty="0" err="1"/>
              <a:t>жатқызады</a:t>
            </a:r>
            <a:r>
              <a:rPr lang="ru-RU" sz="2000" dirty="0"/>
              <a:t>. </a:t>
            </a:r>
            <a:r>
              <a:rPr lang="ru-RU" sz="2000" dirty="0" err="1"/>
              <a:t>Қарттықтың</a:t>
            </a:r>
            <a:r>
              <a:rPr lang="ru-RU" sz="2000" dirty="0"/>
              <a:t> </a:t>
            </a:r>
            <a:r>
              <a:rPr lang="ru-RU" sz="2000" dirty="0" err="1"/>
              <a:t>өзішіндегі</a:t>
            </a:r>
            <a:r>
              <a:rPr lang="ru-RU" sz="2000" dirty="0"/>
              <a:t> </a:t>
            </a:r>
            <a:r>
              <a:rPr lang="ru-RU" sz="2000" dirty="0" err="1"/>
              <a:t>фазаларында</a:t>
            </a:r>
            <a:r>
              <a:rPr lang="ru-RU" sz="2000" dirty="0"/>
              <a:t>, </a:t>
            </a:r>
            <a:r>
              <a:rPr lang="ru-RU" sz="2000" dirty="0" err="1"/>
              <a:t>мысалы</a:t>
            </a:r>
            <a:r>
              <a:rPr lang="ru-RU" sz="2000" dirty="0"/>
              <a:t>, </a:t>
            </a:r>
            <a:r>
              <a:rPr lang="ru-RU" sz="2000" dirty="0" err="1"/>
              <a:t>біреулер</a:t>
            </a:r>
            <a:r>
              <a:rPr lang="ru-RU" sz="2000" dirty="0"/>
              <a:t> 50 </a:t>
            </a:r>
            <a:r>
              <a:rPr lang="ru-RU" sz="2000" dirty="0" err="1"/>
              <a:t>жасынан-ақ</a:t>
            </a:r>
            <a:r>
              <a:rPr lang="ru-RU" sz="2000" dirty="0"/>
              <a:t> </a:t>
            </a:r>
            <a:r>
              <a:rPr lang="ru-RU" sz="2000" dirty="0" err="1"/>
              <a:t>шаршап</a:t>
            </a:r>
            <a:r>
              <a:rPr lang="ru-RU" sz="2000" dirty="0"/>
              <a:t> </a:t>
            </a:r>
            <a:r>
              <a:rPr lang="ru-RU" sz="2000" dirty="0" err="1"/>
              <a:t>өмірден</a:t>
            </a:r>
            <a:r>
              <a:rPr lang="ru-RU" sz="2000" dirty="0"/>
              <a:t> </a:t>
            </a:r>
            <a:r>
              <a:rPr lang="ru-RU" sz="2000" dirty="0" err="1"/>
              <a:t>түңіле</a:t>
            </a:r>
            <a:r>
              <a:rPr lang="ru-RU" sz="2000" dirty="0"/>
              <a:t> </a:t>
            </a:r>
            <a:r>
              <a:rPr lang="ru-RU" sz="2000" dirty="0" err="1"/>
              <a:t>бастаса</a:t>
            </a:r>
            <a:r>
              <a:rPr lang="ru-RU" sz="2000" dirty="0"/>
              <a:t>, ал </a:t>
            </a:r>
            <a:r>
              <a:rPr lang="ru-RU" sz="2000" dirty="0" err="1"/>
              <a:t>біреулері</a:t>
            </a:r>
            <a:r>
              <a:rPr lang="ru-RU" sz="2000" dirty="0"/>
              <a:t> </a:t>
            </a:r>
            <a:endParaRPr lang="ru-RU" sz="2000" dirty="0" smtClean="0"/>
          </a:p>
          <a:p>
            <a:pPr algn="just"/>
            <a:r>
              <a:rPr lang="ru-RU" sz="2000" dirty="0"/>
              <a:t>	</a:t>
            </a:r>
            <a:r>
              <a:rPr lang="ru-RU" sz="2000" dirty="0" smtClean="0"/>
              <a:t>70 </a:t>
            </a:r>
            <a:r>
              <a:rPr lang="ru-RU" sz="2000" dirty="0" err="1"/>
              <a:t>жасында</a:t>
            </a:r>
            <a:r>
              <a:rPr lang="ru-RU" sz="2000" dirty="0"/>
              <a:t> </a:t>
            </a:r>
            <a:r>
              <a:rPr lang="ru-RU" sz="2000" dirty="0" err="1"/>
              <a:t>өмірге</a:t>
            </a:r>
            <a:r>
              <a:rPr lang="ru-RU" sz="2000" dirty="0"/>
              <a:t> </a:t>
            </a:r>
            <a:r>
              <a:rPr lang="ru-RU" sz="2000" dirty="0" err="1"/>
              <a:t>деген</a:t>
            </a:r>
            <a:r>
              <a:rPr lang="ru-RU" sz="2000" dirty="0"/>
              <a:t> </a:t>
            </a:r>
            <a:r>
              <a:rPr lang="ru-RU" sz="2000" dirty="0" err="1"/>
              <a:t>күші</a:t>
            </a:r>
            <a:r>
              <a:rPr lang="ru-RU" sz="2000" dirty="0"/>
              <a:t> мол, </a:t>
            </a:r>
            <a:r>
              <a:rPr lang="en-US" sz="2000" dirty="0"/>
              <a:t>ə</a:t>
            </a:r>
            <a:r>
              <a:rPr lang="ru-RU" sz="2000" dirty="0" err="1"/>
              <a:t>лі</a:t>
            </a:r>
            <a:r>
              <a:rPr lang="ru-RU" sz="2000" dirty="0"/>
              <a:t> </a:t>
            </a:r>
            <a:r>
              <a:rPr lang="ru-RU" sz="2000" dirty="0" err="1"/>
              <a:t>көптегенжоспарлардыжүзеге</a:t>
            </a:r>
            <a:r>
              <a:rPr lang="ru-RU" sz="2000" dirty="0"/>
              <a:t> </a:t>
            </a:r>
            <a:r>
              <a:rPr lang="ru-RU" sz="2000" dirty="0" err="1"/>
              <a:t>асырғысыкеледі</a:t>
            </a:r>
            <a:r>
              <a:rPr lang="ru-RU" sz="2000" dirty="0"/>
              <a:t>. 60 </a:t>
            </a:r>
            <a:r>
              <a:rPr lang="ru-RU" sz="2000" dirty="0" err="1"/>
              <a:t>жасшамасына</a:t>
            </a:r>
            <a:r>
              <a:rPr lang="ru-RU" sz="2000" dirty="0"/>
              <a:t> </a:t>
            </a:r>
            <a:r>
              <a:rPr lang="ru-RU" sz="2000" dirty="0" err="1"/>
              <a:t>таяған</a:t>
            </a:r>
            <a:r>
              <a:rPr lang="ru-RU" sz="2000" dirty="0"/>
              <a:t> </a:t>
            </a:r>
            <a:r>
              <a:rPr lang="ru-RU" sz="2000" dirty="0" err="1"/>
              <a:t>адамдардың</a:t>
            </a:r>
            <a:r>
              <a:rPr lang="ru-RU" sz="2000" dirty="0"/>
              <a:t> </a:t>
            </a:r>
            <a:r>
              <a:rPr lang="ru-RU" sz="2000" dirty="0" err="1"/>
              <a:t>көбісі</a:t>
            </a:r>
            <a:r>
              <a:rPr lang="ru-RU" sz="2000" dirty="0"/>
              <a:t> </a:t>
            </a:r>
            <a:r>
              <a:rPr lang="ru-RU" sz="2000" dirty="0" err="1"/>
              <a:t>өмірінің</a:t>
            </a:r>
            <a:r>
              <a:rPr lang="ru-RU" sz="2000" dirty="0"/>
              <a:t> тура </a:t>
            </a:r>
            <a:r>
              <a:rPr lang="ru-RU" sz="2000" dirty="0" err="1"/>
              <a:t>жолын</a:t>
            </a:r>
            <a:r>
              <a:rPr lang="ru-RU" sz="2000" dirty="0"/>
              <a:t> </a:t>
            </a:r>
            <a:r>
              <a:rPr lang="ru-RU" sz="2000" dirty="0" err="1"/>
              <a:t>өздігінше</a:t>
            </a:r>
            <a:r>
              <a:rPr lang="ru-RU" sz="2000" dirty="0"/>
              <a:t> </a:t>
            </a:r>
            <a:r>
              <a:rPr lang="ru-RU" sz="2000" dirty="0" err="1"/>
              <a:t>талдап</a:t>
            </a:r>
            <a:r>
              <a:rPr lang="ru-RU" sz="2000" dirty="0"/>
              <a:t>, </a:t>
            </a:r>
            <a:r>
              <a:rPr lang="ru-RU" sz="2000" dirty="0" err="1"/>
              <a:t>сонымен</a:t>
            </a:r>
            <a:r>
              <a:rPr lang="ru-RU" sz="2000" dirty="0"/>
              <a:t> </a:t>
            </a:r>
            <a:r>
              <a:rPr lang="ru-RU" sz="2000" dirty="0" err="1"/>
              <a:t>бірге</a:t>
            </a:r>
            <a:r>
              <a:rPr lang="ru-RU" sz="2000" dirty="0"/>
              <a:t> </a:t>
            </a:r>
            <a:r>
              <a:rPr lang="ru-RU" sz="2000" dirty="0" err="1"/>
              <a:t>болашаққа</a:t>
            </a:r>
            <a:r>
              <a:rPr lang="ru-RU" sz="2000" dirty="0"/>
              <a:t> </a:t>
            </a:r>
            <a:r>
              <a:rPr lang="ru-RU" sz="2000" dirty="0" err="1"/>
              <a:t>деген</a:t>
            </a:r>
            <a:r>
              <a:rPr lang="ru-RU" sz="2000" dirty="0"/>
              <a:t> </a:t>
            </a:r>
            <a:r>
              <a:rPr lang="ru-RU" sz="2000" dirty="0" err="1"/>
              <a:t>көріністерін</a:t>
            </a:r>
            <a:r>
              <a:rPr lang="ru-RU" sz="2000" dirty="0"/>
              <a:t> </a:t>
            </a:r>
            <a:r>
              <a:rPr lang="ru-RU" sz="2000" dirty="0" err="1"/>
              <a:t>бағалап</a:t>
            </a:r>
            <a:r>
              <a:rPr lang="ru-RU" sz="2000" dirty="0"/>
              <a:t> </a:t>
            </a:r>
            <a:r>
              <a:rPr lang="ru-RU" sz="2000" dirty="0" err="1"/>
              <a:t>іске</a:t>
            </a:r>
            <a:r>
              <a:rPr lang="ru-RU" sz="2000" dirty="0"/>
              <a:t> </a:t>
            </a:r>
            <a:r>
              <a:rPr lang="ru-RU" sz="2000" dirty="0" err="1"/>
              <a:t>асыруға</a:t>
            </a:r>
            <a:r>
              <a:rPr lang="ru-RU" sz="2000" dirty="0"/>
              <a:t> </a:t>
            </a:r>
            <a:r>
              <a:rPr lang="ru-RU" sz="2000" dirty="0" err="1"/>
              <a:t>тырысатын</a:t>
            </a:r>
            <a:r>
              <a:rPr lang="ru-RU" sz="2000" dirty="0"/>
              <a:t> </a:t>
            </a:r>
            <a:r>
              <a:rPr lang="ru-RU" sz="2000" dirty="0" err="1"/>
              <a:t>болады</a:t>
            </a:r>
            <a:r>
              <a:rPr lang="ru-RU" sz="2000" dirty="0"/>
              <a:t>. </a:t>
            </a:r>
            <a:endParaRPr lang="ru-RU" sz="2000" dirty="0" smtClean="0"/>
          </a:p>
          <a:p>
            <a:pPr algn="just"/>
            <a:r>
              <a:rPr lang="ru-RU" sz="2000" dirty="0"/>
              <a:t>	</a:t>
            </a:r>
            <a:r>
              <a:rPr lang="ru-RU" sz="2000" dirty="0" err="1" smtClean="0"/>
              <a:t>Бұл</a:t>
            </a:r>
            <a:r>
              <a:rPr lang="ru-RU" sz="2000" dirty="0" smtClean="0"/>
              <a:t> </a:t>
            </a:r>
            <a:r>
              <a:rPr lang="ru-RU" sz="2000" dirty="0" err="1"/>
              <a:t>кезеңнің</a:t>
            </a:r>
            <a:r>
              <a:rPr lang="ru-RU" sz="2000" dirty="0"/>
              <a:t> </a:t>
            </a:r>
            <a:r>
              <a:rPr lang="en-US" sz="2000" dirty="0"/>
              <a:t>ə</a:t>
            </a:r>
            <a:r>
              <a:rPr lang="ru-RU" sz="2000" dirty="0" err="1"/>
              <a:t>деттегі</a:t>
            </a:r>
            <a:r>
              <a:rPr lang="ru-RU" sz="2000" dirty="0"/>
              <a:t> </a:t>
            </a:r>
            <a:r>
              <a:rPr lang="ru-RU" sz="2000" dirty="0" err="1"/>
              <a:t>толғанысы</a:t>
            </a:r>
            <a:r>
              <a:rPr lang="ru-RU" sz="2000" dirty="0"/>
              <a:t>: «</a:t>
            </a:r>
            <a:r>
              <a:rPr lang="ru-RU" sz="2000" dirty="0" err="1"/>
              <a:t>Уақыттың</a:t>
            </a:r>
            <a:r>
              <a:rPr lang="ru-RU" sz="2000" dirty="0"/>
              <a:t> </a:t>
            </a:r>
            <a:r>
              <a:rPr lang="ru-RU" sz="2000" dirty="0" err="1"/>
              <a:t>жетпеуі</a:t>
            </a:r>
            <a:r>
              <a:rPr lang="ru-RU" sz="2000" dirty="0"/>
              <a:t>», «</a:t>
            </a:r>
            <a:r>
              <a:rPr lang="ru-RU" sz="2000" dirty="0" err="1"/>
              <a:t>Өмірдің</a:t>
            </a:r>
            <a:r>
              <a:rPr lang="ru-RU" sz="2000" dirty="0"/>
              <a:t> тез </a:t>
            </a:r>
            <a:r>
              <a:rPr lang="ru-RU" sz="2000" dirty="0" err="1"/>
              <a:t>өтуі</a:t>
            </a:r>
            <a:r>
              <a:rPr lang="ru-RU" sz="2000" dirty="0"/>
              <a:t>», «Осы </a:t>
            </a:r>
            <a:r>
              <a:rPr lang="ru-RU" sz="2000" dirty="0" err="1"/>
              <a:t>уақыттың</a:t>
            </a:r>
            <a:r>
              <a:rPr lang="ru-RU" sz="2000" dirty="0"/>
              <a:t> </a:t>
            </a:r>
            <a:r>
              <a:rPr lang="ru-RU" sz="2000" dirty="0" err="1"/>
              <a:t>барлығы</a:t>
            </a:r>
            <a:r>
              <a:rPr lang="ru-RU" sz="2000" dirty="0"/>
              <a:t> </a:t>
            </a:r>
            <a:r>
              <a:rPr lang="ru-RU" sz="2000" dirty="0" err="1"/>
              <a:t>қайда</a:t>
            </a:r>
            <a:r>
              <a:rPr lang="ru-RU" sz="2000" dirty="0"/>
              <a:t> </a:t>
            </a:r>
            <a:r>
              <a:rPr lang="ru-RU" sz="2000" dirty="0" err="1"/>
              <a:t>кетіп</a:t>
            </a:r>
            <a:r>
              <a:rPr lang="ru-RU" sz="2000" dirty="0"/>
              <a:t> </a:t>
            </a:r>
            <a:r>
              <a:rPr lang="ru-RU" sz="2000" dirty="0" err="1"/>
              <a:t>жатқаны</a:t>
            </a:r>
            <a:r>
              <a:rPr lang="ru-RU" sz="2000" dirty="0"/>
              <a:t> </a:t>
            </a:r>
            <a:r>
              <a:rPr lang="ru-RU" sz="2000" dirty="0" err="1"/>
              <a:t>түсініксіз</a:t>
            </a:r>
            <a:r>
              <a:rPr lang="ru-RU" sz="2000" dirty="0"/>
              <a:t>», «</a:t>
            </a:r>
            <a:r>
              <a:rPr lang="ru-RU" sz="2000" dirty="0" err="1"/>
              <a:t>Егер</a:t>
            </a:r>
            <a:r>
              <a:rPr lang="ru-RU" sz="2000" dirty="0"/>
              <a:t> </a:t>
            </a:r>
            <a:r>
              <a:rPr lang="ru-RU" sz="2000" dirty="0" err="1"/>
              <a:t>алда</a:t>
            </a:r>
            <a:r>
              <a:rPr lang="ru-RU" sz="2000" dirty="0"/>
              <a:t> </a:t>
            </a:r>
            <a:r>
              <a:rPr lang="ru-RU" sz="2000" dirty="0" err="1"/>
              <a:t>ұзақ</a:t>
            </a:r>
            <a:r>
              <a:rPr lang="ru-RU" sz="2000" dirty="0"/>
              <a:t> </a:t>
            </a:r>
            <a:r>
              <a:rPr lang="ru-RU" sz="2000" dirty="0" err="1"/>
              <a:t>уақыт</a:t>
            </a:r>
            <a:r>
              <a:rPr lang="ru-RU" sz="2000" dirty="0"/>
              <a:t> </a:t>
            </a:r>
            <a:r>
              <a:rPr lang="ru-RU" sz="2000" dirty="0" err="1"/>
              <a:t>болғанда</a:t>
            </a:r>
            <a:r>
              <a:rPr lang="ru-RU" sz="2000" dirty="0"/>
              <a:t>, </a:t>
            </a:r>
            <a:r>
              <a:rPr lang="ru-RU" sz="2000" dirty="0" err="1"/>
              <a:t>онда</a:t>
            </a:r>
            <a:r>
              <a:rPr lang="ru-RU" sz="2000" dirty="0"/>
              <a:t> мен..., </a:t>
            </a:r>
            <a:r>
              <a:rPr lang="en-US" sz="2000" dirty="0"/>
              <a:t>ə</a:t>
            </a:r>
            <a:r>
              <a:rPr lang="ru-RU" sz="2000" dirty="0" err="1"/>
              <a:t>ттең</a:t>
            </a:r>
            <a:r>
              <a:rPr lang="ru-RU" sz="2000" dirty="0"/>
              <a:t>» ж</a:t>
            </a:r>
            <a:r>
              <a:rPr lang="en-US" sz="2000" dirty="0"/>
              <a:t>ə</a:t>
            </a:r>
            <a:r>
              <a:rPr lang="ru-RU" sz="2000" dirty="0"/>
              <a:t>не </a:t>
            </a:r>
            <a:r>
              <a:rPr lang="ru-RU" sz="2000" dirty="0" err="1"/>
              <a:t>т.б</a:t>
            </a:r>
            <a:r>
              <a:rPr lang="ru-RU" sz="2000" dirty="0"/>
              <a:t>. </a:t>
            </a:r>
            <a:r>
              <a:rPr lang="ru-RU" sz="2000" dirty="0" err="1"/>
              <a:t>Қарттық</a:t>
            </a:r>
            <a:r>
              <a:rPr lang="ru-RU" sz="2000" dirty="0"/>
              <a:t> </a:t>
            </a:r>
            <a:r>
              <a:rPr lang="ru-RU" sz="2000" dirty="0" err="1"/>
              <a:t>кезеңді</a:t>
            </a:r>
            <a:r>
              <a:rPr lang="ru-RU" sz="2000" dirty="0"/>
              <a:t> </a:t>
            </a:r>
            <a:r>
              <a:rPr lang="ru-RU" sz="2000" dirty="0" err="1"/>
              <a:t>зерттеуші</a:t>
            </a:r>
            <a:r>
              <a:rPr lang="ru-RU" sz="2000" dirty="0"/>
              <a:t> </a:t>
            </a:r>
            <a:r>
              <a:rPr lang="ru-RU" sz="2000" dirty="0" err="1"/>
              <a:t>ғалымдар</a:t>
            </a:r>
            <a:r>
              <a:rPr lang="ru-RU" sz="2000" dirty="0"/>
              <a:t>, </a:t>
            </a:r>
            <a:r>
              <a:rPr lang="en-US" sz="2000" dirty="0"/>
              <a:t>ə</a:t>
            </a:r>
            <a:r>
              <a:rPr lang="ru-RU" sz="2000" dirty="0" err="1"/>
              <a:t>сіресе</a:t>
            </a:r>
            <a:r>
              <a:rPr lang="ru-RU" sz="2000" dirty="0"/>
              <a:t> 56 </a:t>
            </a:r>
            <a:r>
              <a:rPr lang="ru-RU" sz="2000" dirty="0" err="1"/>
              <a:t>жас</a:t>
            </a:r>
            <a:r>
              <a:rPr lang="ru-RU" sz="2000" dirty="0"/>
              <a:t> </a:t>
            </a:r>
            <a:r>
              <a:rPr lang="ru-RU" sz="2000" dirty="0" err="1"/>
              <a:t>шамасындағы</a:t>
            </a:r>
            <a:r>
              <a:rPr lang="ru-RU" sz="2000" dirty="0"/>
              <a:t> </a:t>
            </a:r>
            <a:r>
              <a:rPr lang="ru-RU" sz="2000" dirty="0" err="1"/>
              <a:t>тұлғалардың</a:t>
            </a:r>
            <a:r>
              <a:rPr lang="ru-RU" sz="2000" dirty="0"/>
              <a:t> </a:t>
            </a:r>
            <a:r>
              <a:rPr lang="ru-RU" sz="2000" dirty="0" err="1"/>
              <a:t>қарттық</a:t>
            </a:r>
            <a:r>
              <a:rPr lang="ru-RU" sz="2000" dirty="0"/>
              <a:t> </a:t>
            </a:r>
            <a:r>
              <a:rPr lang="ru-RU" sz="2000" dirty="0" err="1"/>
              <a:t>кезеңге</a:t>
            </a:r>
            <a:r>
              <a:rPr lang="ru-RU" sz="2000" dirty="0"/>
              <a:t> </a:t>
            </a:r>
            <a:r>
              <a:rPr lang="ru-RU" sz="2000" dirty="0" err="1"/>
              <a:t>аяқ</a:t>
            </a:r>
            <a:r>
              <a:rPr lang="ru-RU" sz="2000" dirty="0"/>
              <a:t> 335 </a:t>
            </a:r>
            <a:r>
              <a:rPr lang="ru-RU" sz="2000" dirty="0" err="1"/>
              <a:t>басып</a:t>
            </a:r>
            <a:r>
              <a:rPr lang="ru-RU" sz="2000" dirty="0"/>
              <a:t> </a:t>
            </a:r>
            <a:r>
              <a:rPr lang="ru-RU" sz="2000" dirty="0" err="1"/>
              <a:t>келе</a:t>
            </a:r>
            <a:r>
              <a:rPr lang="ru-RU" sz="2000" dirty="0"/>
              <a:t> </a:t>
            </a:r>
            <a:r>
              <a:rPr lang="ru-RU" sz="2000" dirty="0" err="1"/>
              <a:t>жатқанын</a:t>
            </a:r>
            <a:r>
              <a:rPr lang="ru-RU" sz="2000" dirty="0"/>
              <a:t> </a:t>
            </a:r>
            <a:r>
              <a:rPr lang="ru-RU" sz="2000" dirty="0" err="1"/>
              <a:t>атап</a:t>
            </a:r>
            <a:r>
              <a:rPr lang="ru-RU" sz="2000" dirty="0"/>
              <a:t> </a:t>
            </a:r>
            <a:r>
              <a:rPr lang="ru-RU" sz="2000" dirty="0" err="1"/>
              <a:t>көрсетеді</a:t>
            </a:r>
            <a:r>
              <a:rPr lang="ru-RU" sz="2000" dirty="0"/>
              <a:t>. </a:t>
            </a:r>
          </a:p>
        </p:txBody>
      </p:sp>
    </p:spTree>
    <p:extLst>
      <p:ext uri="{BB962C8B-B14F-4D97-AF65-F5344CB8AC3E}">
        <p14:creationId xmlns:p14="http://schemas.microsoft.com/office/powerpoint/2010/main" val="300049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Әлемдегі</a:t>
            </a:r>
            <a:r>
              <a:rPr lang="ru-RU" dirty="0" smtClean="0"/>
              <a:t> </a:t>
            </a:r>
            <a:r>
              <a:rPr lang="ru-RU" dirty="0" err="1"/>
              <a:t>ең</a:t>
            </a:r>
            <a:r>
              <a:rPr lang="ru-RU" dirty="0"/>
              <a:t> </a:t>
            </a:r>
            <a:r>
              <a:rPr lang="ru-RU" dirty="0" err="1"/>
              <a:t>ұзақ</a:t>
            </a:r>
            <a:r>
              <a:rPr lang="ru-RU" dirty="0"/>
              <a:t> </a:t>
            </a:r>
            <a:r>
              <a:rPr lang="ru-RU" dirty="0" err="1"/>
              <a:t>өмір</a:t>
            </a:r>
            <a:r>
              <a:rPr lang="ru-RU" dirty="0"/>
              <a:t> </a:t>
            </a:r>
            <a:r>
              <a:rPr lang="ru-RU" dirty="0" err="1"/>
              <a:t>сүрген</a:t>
            </a:r>
            <a:r>
              <a:rPr lang="ru-RU" dirty="0"/>
              <a:t> </a:t>
            </a:r>
            <a:r>
              <a:rPr lang="ru-RU" dirty="0" err="1"/>
              <a:t>адамдар</a:t>
            </a:r>
            <a:r>
              <a:rPr lang="ru-RU" dirty="0"/>
              <a:t> </a:t>
            </a:r>
          </a:p>
        </p:txBody>
      </p:sp>
      <p:sp>
        <p:nvSpPr>
          <p:cNvPr id="3" name="Объект 2"/>
          <p:cNvSpPr>
            <a:spLocks noGrp="1"/>
          </p:cNvSpPr>
          <p:nvPr>
            <p:ph idx="1"/>
          </p:nvPr>
        </p:nvSpPr>
        <p:spPr>
          <a:solidFill>
            <a:srgbClr val="FFFF00"/>
          </a:solidFill>
        </p:spPr>
        <p:txBody>
          <a:bodyPr>
            <a:normAutofit/>
          </a:bodyPr>
          <a:lstStyle/>
          <a:p>
            <a:pPr algn="just"/>
            <a:r>
              <a:rPr lang="ru-RU" sz="2000" dirty="0" err="1" smtClean="0"/>
              <a:t>Жалпы</a:t>
            </a:r>
            <a:r>
              <a:rPr lang="ru-RU" sz="2000" dirty="0"/>
              <a:t>, </a:t>
            </a:r>
            <a:r>
              <a:rPr lang="ru-RU" sz="2000" dirty="0" err="1"/>
              <a:t>адамзат</a:t>
            </a:r>
            <a:r>
              <a:rPr lang="ru-RU" sz="2000" dirty="0"/>
              <a:t> </a:t>
            </a:r>
            <a:r>
              <a:rPr lang="ru-RU" sz="2000" dirty="0" err="1"/>
              <a:t>тарихында</a:t>
            </a:r>
            <a:r>
              <a:rPr lang="ru-RU" sz="2000" dirty="0"/>
              <a:t> </a:t>
            </a:r>
            <a:r>
              <a:rPr lang="ru-RU" sz="2000" dirty="0" err="1"/>
              <a:t>ең</a:t>
            </a:r>
            <a:r>
              <a:rPr lang="ru-RU" sz="2000" dirty="0"/>
              <a:t> </a:t>
            </a:r>
            <a:r>
              <a:rPr lang="ru-RU" sz="2000" dirty="0" err="1"/>
              <a:t>көп</a:t>
            </a:r>
            <a:r>
              <a:rPr lang="ru-RU" sz="2000" dirty="0"/>
              <a:t> </a:t>
            </a:r>
            <a:r>
              <a:rPr lang="ru-RU" sz="2000" dirty="0" err="1"/>
              <a:t>өмір</a:t>
            </a:r>
            <a:r>
              <a:rPr lang="ru-RU" sz="2000" dirty="0"/>
              <a:t> </a:t>
            </a:r>
            <a:r>
              <a:rPr lang="ru-RU" sz="2000" dirty="0" err="1"/>
              <a:t>сүрген</a:t>
            </a:r>
            <a:r>
              <a:rPr lang="ru-RU" sz="2000" dirty="0"/>
              <a:t> </a:t>
            </a:r>
            <a:r>
              <a:rPr lang="ru-RU" sz="2000" dirty="0" err="1"/>
              <a:t>адам</a:t>
            </a:r>
            <a:r>
              <a:rPr lang="ru-RU" sz="2000" dirty="0"/>
              <a:t> </a:t>
            </a:r>
            <a:r>
              <a:rPr lang="ru-RU" sz="2000" dirty="0" err="1"/>
              <a:t>қытайлық</a:t>
            </a:r>
            <a:r>
              <a:rPr lang="ru-RU" sz="2000" dirty="0"/>
              <a:t> Ли </a:t>
            </a:r>
            <a:r>
              <a:rPr lang="ru-RU" sz="2000" dirty="0" err="1"/>
              <a:t>Цинъюнь</a:t>
            </a:r>
            <a:r>
              <a:rPr lang="ru-RU" sz="2000" dirty="0"/>
              <a:t> </a:t>
            </a:r>
            <a:r>
              <a:rPr lang="ru-RU" sz="2000" dirty="0" err="1"/>
              <a:t>деп</a:t>
            </a:r>
            <a:r>
              <a:rPr lang="ru-RU" sz="2000" dirty="0"/>
              <a:t> </a:t>
            </a:r>
            <a:r>
              <a:rPr lang="ru-RU" sz="2000" dirty="0" err="1"/>
              <a:t>есептеледі</a:t>
            </a:r>
            <a:r>
              <a:rPr lang="ru-RU" sz="2000" dirty="0"/>
              <a:t>. </a:t>
            </a:r>
            <a:r>
              <a:rPr lang="ru-RU" sz="2000" dirty="0" err="1"/>
              <a:t>Ол</a:t>
            </a:r>
            <a:r>
              <a:rPr lang="ru-RU" sz="2000" dirty="0"/>
              <a:t> 256 </a:t>
            </a:r>
            <a:r>
              <a:rPr lang="ru-RU" sz="2000" dirty="0" err="1"/>
              <a:t>жыл</a:t>
            </a:r>
            <a:r>
              <a:rPr lang="ru-RU" sz="2000" dirty="0"/>
              <a:t> </a:t>
            </a:r>
            <a:r>
              <a:rPr lang="ru-RU" sz="2000" dirty="0" err="1"/>
              <a:t>өмір</a:t>
            </a:r>
            <a:r>
              <a:rPr lang="ru-RU" sz="2000" dirty="0"/>
              <a:t> </a:t>
            </a:r>
            <a:r>
              <a:rPr lang="ru-RU" sz="2000" dirty="0" err="1"/>
              <a:t>сүрген</a:t>
            </a:r>
            <a:r>
              <a:rPr lang="ru-RU" sz="2000" dirty="0"/>
              <a:t>. (1677-1933). </a:t>
            </a:r>
            <a:r>
              <a:rPr lang="ru-RU" sz="2000" dirty="0" err="1"/>
              <a:t>Ширали</a:t>
            </a:r>
            <a:r>
              <a:rPr lang="ru-RU" sz="2000" dirty="0"/>
              <a:t> </a:t>
            </a:r>
            <a:r>
              <a:rPr lang="ru-RU" sz="2000" dirty="0" err="1"/>
              <a:t>Муслимов</a:t>
            </a:r>
            <a:r>
              <a:rPr lang="ru-RU" sz="2000" dirty="0"/>
              <a:t> </a:t>
            </a:r>
            <a:r>
              <a:rPr lang="ru-RU" sz="2000" dirty="0" err="1"/>
              <a:t>деген</a:t>
            </a:r>
            <a:r>
              <a:rPr lang="ru-RU" sz="2000" dirty="0"/>
              <a:t> </a:t>
            </a:r>
            <a:r>
              <a:rPr lang="ru-RU" sz="2000" dirty="0" err="1"/>
              <a:t>адам</a:t>
            </a:r>
            <a:r>
              <a:rPr lang="ru-RU" sz="2000" dirty="0"/>
              <a:t> 168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Одан</a:t>
            </a:r>
            <a:r>
              <a:rPr lang="ru-RU" sz="2000" dirty="0"/>
              <a:t> </a:t>
            </a:r>
            <a:r>
              <a:rPr lang="ru-RU" sz="2000" dirty="0" err="1"/>
              <a:t>кейінгі</a:t>
            </a:r>
            <a:r>
              <a:rPr lang="ru-RU" sz="2000" dirty="0"/>
              <a:t> </a:t>
            </a:r>
            <a:r>
              <a:rPr lang="ru-RU" sz="2000" dirty="0" err="1"/>
              <a:t>орында</a:t>
            </a:r>
            <a:r>
              <a:rPr lang="ru-RU" sz="2000" dirty="0"/>
              <a:t> француз </a:t>
            </a:r>
            <a:r>
              <a:rPr lang="en-US" sz="2000" dirty="0"/>
              <a:t>ə</a:t>
            </a:r>
            <a:r>
              <a:rPr lang="ru-RU" sz="2000" dirty="0" err="1"/>
              <a:t>йелі</a:t>
            </a:r>
            <a:r>
              <a:rPr lang="ru-RU" sz="2000" dirty="0"/>
              <a:t> Жанна-Луиза </a:t>
            </a:r>
            <a:r>
              <a:rPr lang="ru-RU" sz="2000" dirty="0" err="1"/>
              <a:t>Кальманды</a:t>
            </a:r>
            <a:r>
              <a:rPr lang="ru-RU" sz="2000" dirty="0"/>
              <a:t> </a:t>
            </a:r>
            <a:r>
              <a:rPr lang="ru-RU" sz="2000" dirty="0" err="1"/>
              <a:t>айтуға</a:t>
            </a:r>
            <a:r>
              <a:rPr lang="ru-RU" sz="2000" dirty="0"/>
              <a:t> </a:t>
            </a:r>
            <a:r>
              <a:rPr lang="ru-RU" sz="2000" dirty="0" err="1"/>
              <a:t>болады</a:t>
            </a:r>
            <a:r>
              <a:rPr lang="ru-RU" sz="2000" dirty="0"/>
              <a:t>. 345 </a:t>
            </a:r>
            <a:r>
              <a:rPr lang="ru-RU" sz="2000" dirty="0" err="1"/>
              <a:t>Ол</a:t>
            </a:r>
            <a:r>
              <a:rPr lang="ru-RU" sz="2000" dirty="0"/>
              <a:t> 1997 </a:t>
            </a:r>
            <a:r>
              <a:rPr lang="ru-RU" sz="2000" dirty="0" err="1"/>
              <a:t>жылы</a:t>
            </a:r>
            <a:r>
              <a:rPr lang="ru-RU" sz="2000" dirty="0"/>
              <a:t> 122 </a:t>
            </a:r>
            <a:r>
              <a:rPr lang="ru-RU" sz="2000" dirty="0" err="1"/>
              <a:t>жасында</a:t>
            </a:r>
            <a:r>
              <a:rPr lang="ru-RU" sz="2000" dirty="0"/>
              <a:t> </a:t>
            </a:r>
            <a:r>
              <a:rPr lang="ru-RU" sz="2000" dirty="0" err="1"/>
              <a:t>қайтыс</a:t>
            </a:r>
            <a:r>
              <a:rPr lang="ru-RU" sz="2000" dirty="0"/>
              <a:t> </a:t>
            </a:r>
            <a:r>
              <a:rPr lang="ru-RU" sz="2000" dirty="0" err="1"/>
              <a:t>болған</a:t>
            </a:r>
            <a:r>
              <a:rPr lang="ru-RU" sz="2000" dirty="0"/>
              <a:t>. </a:t>
            </a:r>
            <a:r>
              <a:rPr lang="ru-RU" sz="2000" dirty="0" err="1"/>
              <a:t>Насир</a:t>
            </a:r>
            <a:r>
              <a:rPr lang="ru-RU" sz="2000" dirty="0"/>
              <a:t> Аль-Нажри </a:t>
            </a:r>
            <a:r>
              <a:rPr lang="ru-RU" sz="2000" dirty="0" err="1"/>
              <a:t>Біріккен</a:t>
            </a:r>
            <a:r>
              <a:rPr lang="ru-RU" sz="2000" dirty="0"/>
              <a:t> Араб </a:t>
            </a:r>
            <a:r>
              <a:rPr lang="en-US" sz="2000" dirty="0"/>
              <a:t>Ə</a:t>
            </a:r>
            <a:r>
              <a:rPr lang="ru-RU" sz="2000" dirty="0" err="1"/>
              <a:t>мірліктерінде</a:t>
            </a:r>
            <a:r>
              <a:rPr lang="ru-RU" sz="2000" dirty="0"/>
              <a:t> </a:t>
            </a:r>
            <a:r>
              <a:rPr lang="ru-RU" sz="2000" dirty="0" err="1"/>
              <a:t>тұрады</a:t>
            </a:r>
            <a:r>
              <a:rPr lang="ru-RU" sz="2000" dirty="0"/>
              <a:t>. </a:t>
            </a:r>
            <a:r>
              <a:rPr lang="ru-RU" sz="2000" dirty="0" err="1"/>
              <a:t>Биыл</a:t>
            </a:r>
            <a:r>
              <a:rPr lang="ru-RU" sz="2000" dirty="0"/>
              <a:t> </a:t>
            </a:r>
            <a:r>
              <a:rPr lang="ru-RU" sz="2000" dirty="0" err="1"/>
              <a:t>ол</a:t>
            </a:r>
            <a:r>
              <a:rPr lang="ru-RU" sz="2000" dirty="0"/>
              <a:t> 136 </a:t>
            </a:r>
            <a:r>
              <a:rPr lang="ru-RU" sz="2000" dirty="0" err="1"/>
              <a:t>жасқа</a:t>
            </a:r>
            <a:r>
              <a:rPr lang="ru-RU" sz="2000" dirty="0"/>
              <a:t> </a:t>
            </a:r>
            <a:r>
              <a:rPr lang="ru-RU" sz="2000" dirty="0" err="1"/>
              <a:t>толады</a:t>
            </a:r>
            <a:r>
              <a:rPr lang="ru-RU" sz="2000" dirty="0"/>
              <a:t>. </a:t>
            </a:r>
            <a:r>
              <a:rPr lang="ru-RU" sz="2000" dirty="0" err="1"/>
              <a:t>Одан</a:t>
            </a:r>
            <a:r>
              <a:rPr lang="ru-RU" sz="2000" dirty="0"/>
              <a:t> </a:t>
            </a:r>
            <a:r>
              <a:rPr lang="ru-RU" sz="2000" dirty="0" err="1"/>
              <a:t>кейінгі</a:t>
            </a:r>
            <a:r>
              <a:rPr lang="ru-RU" sz="2000" dirty="0"/>
              <a:t> </a:t>
            </a:r>
            <a:r>
              <a:rPr lang="ru-RU" sz="2000" dirty="0" err="1"/>
              <a:t>орында</a:t>
            </a:r>
            <a:r>
              <a:rPr lang="ru-RU" sz="2000" dirty="0"/>
              <a:t> 125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тайваньдық</a:t>
            </a:r>
            <a:r>
              <a:rPr lang="ru-RU" sz="2000" dirty="0"/>
              <a:t> </a:t>
            </a:r>
            <a:r>
              <a:rPr lang="en-US" sz="2000" dirty="0"/>
              <a:t>ə</a:t>
            </a:r>
            <a:r>
              <a:rPr lang="ru-RU" sz="2000" dirty="0" err="1"/>
              <a:t>йел</a:t>
            </a:r>
            <a:r>
              <a:rPr lang="ru-RU" sz="2000" dirty="0"/>
              <a:t> Ху </a:t>
            </a:r>
            <a:r>
              <a:rPr lang="ru-RU" sz="2000" dirty="0" err="1"/>
              <a:t>ЙеМейді</a:t>
            </a:r>
            <a:r>
              <a:rPr lang="ru-RU" sz="2000" dirty="0"/>
              <a:t> </a:t>
            </a:r>
            <a:r>
              <a:rPr lang="ru-RU" sz="2000" dirty="0" err="1"/>
              <a:t>айтуға</a:t>
            </a:r>
            <a:r>
              <a:rPr lang="ru-RU" sz="2000" dirty="0"/>
              <a:t> </a:t>
            </a:r>
            <a:r>
              <a:rPr lang="ru-RU" sz="2000" dirty="0" err="1"/>
              <a:t>болады</a:t>
            </a:r>
            <a:r>
              <a:rPr lang="ru-RU" sz="2000" dirty="0"/>
              <a:t>. </a:t>
            </a:r>
            <a:r>
              <a:rPr lang="ru-RU" sz="2000" dirty="0" err="1"/>
              <a:t>Ұзақ</a:t>
            </a:r>
            <a:r>
              <a:rPr lang="ru-RU" sz="2000" dirty="0"/>
              <a:t> </a:t>
            </a:r>
            <a:r>
              <a:rPr lang="ru-RU" sz="2000" dirty="0" err="1"/>
              <a:t>жасау</a:t>
            </a:r>
            <a:r>
              <a:rPr lang="ru-RU" sz="2000" dirty="0"/>
              <a:t> </a:t>
            </a:r>
            <a:r>
              <a:rPr lang="ru-RU" sz="2000" dirty="0" err="1"/>
              <a:t>жөнінен</a:t>
            </a:r>
            <a:r>
              <a:rPr lang="ru-RU" sz="2000" dirty="0"/>
              <a:t> </a:t>
            </a:r>
            <a:r>
              <a:rPr lang="ru-RU" sz="2000" dirty="0" err="1"/>
              <a:t>Ресей</a:t>
            </a:r>
            <a:r>
              <a:rPr lang="ru-RU" sz="2000" dirty="0"/>
              <a:t> де </a:t>
            </a:r>
            <a:r>
              <a:rPr lang="ru-RU" sz="2000" dirty="0" err="1"/>
              <a:t>қалыс</a:t>
            </a:r>
            <a:r>
              <a:rPr lang="ru-RU" sz="2000" dirty="0"/>
              <a:t> </a:t>
            </a:r>
            <a:r>
              <a:rPr lang="ru-RU" sz="2000" dirty="0" err="1"/>
              <a:t>қалмай</a:t>
            </a:r>
            <a:r>
              <a:rPr lang="ru-RU" sz="2000" dirty="0"/>
              <a:t> </a:t>
            </a:r>
            <a:r>
              <a:rPr lang="ru-RU" sz="2000" dirty="0" err="1"/>
              <a:t>келеді</a:t>
            </a:r>
            <a:r>
              <a:rPr lang="ru-RU" sz="2000" dirty="0"/>
              <a:t>. </a:t>
            </a:r>
            <a:r>
              <a:rPr lang="ru-RU" sz="2000" dirty="0" err="1"/>
              <a:t>Онда</a:t>
            </a:r>
            <a:r>
              <a:rPr lang="ru-RU" sz="2000" dirty="0"/>
              <a:t> </a:t>
            </a:r>
            <a:r>
              <a:rPr lang="ru-RU" sz="2000" dirty="0" err="1"/>
              <a:t>Сархат</a:t>
            </a:r>
            <a:r>
              <a:rPr lang="ru-RU" sz="2000" dirty="0"/>
              <a:t> </a:t>
            </a:r>
            <a:r>
              <a:rPr lang="ru-RU" sz="2000" dirty="0" err="1"/>
              <a:t>Ибрагимовна</a:t>
            </a:r>
            <a:r>
              <a:rPr lang="ru-RU" sz="2000" dirty="0"/>
              <a:t> </a:t>
            </a:r>
            <a:r>
              <a:rPr lang="ru-RU" sz="2000" dirty="0" err="1"/>
              <a:t>деген</a:t>
            </a:r>
            <a:r>
              <a:rPr lang="ru-RU" sz="2000" dirty="0"/>
              <a:t> </a:t>
            </a:r>
            <a:r>
              <a:rPr lang="en-US" sz="2000" dirty="0"/>
              <a:t>ə</a:t>
            </a:r>
            <a:r>
              <a:rPr lang="ru-RU" sz="2000" dirty="0" err="1"/>
              <a:t>йел</a:t>
            </a:r>
            <a:r>
              <a:rPr lang="ru-RU" sz="2000" dirty="0"/>
              <a:t> 131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Биылғы</a:t>
            </a:r>
            <a:r>
              <a:rPr lang="ru-RU" sz="2000" dirty="0"/>
              <a:t> </a:t>
            </a:r>
            <a:r>
              <a:rPr lang="ru-RU" sz="2000" dirty="0" err="1"/>
              <a:t>санақ</a:t>
            </a:r>
            <a:r>
              <a:rPr lang="ru-RU" sz="2000" dirty="0"/>
              <a:t> </a:t>
            </a:r>
            <a:r>
              <a:rPr lang="ru-RU" sz="2000" dirty="0" err="1"/>
              <a:t>кезінде</a:t>
            </a:r>
            <a:r>
              <a:rPr lang="ru-RU" sz="2000" dirty="0"/>
              <a:t> </a:t>
            </a:r>
            <a:r>
              <a:rPr lang="ru-RU" sz="2000" dirty="0" err="1"/>
              <a:t>еліміздегі</a:t>
            </a:r>
            <a:r>
              <a:rPr lang="ru-RU" sz="2000" dirty="0"/>
              <a:t> </a:t>
            </a:r>
            <a:r>
              <a:rPr lang="ru-RU" sz="2000" dirty="0" err="1"/>
              <a:t>ең</a:t>
            </a:r>
            <a:r>
              <a:rPr lang="ru-RU" sz="2000" dirty="0"/>
              <a:t> </a:t>
            </a:r>
            <a:r>
              <a:rPr lang="ru-RU" sz="2000" dirty="0" err="1"/>
              <a:t>ұзақ</a:t>
            </a:r>
            <a:r>
              <a:rPr lang="ru-RU" sz="2000" dirty="0"/>
              <a:t> </a:t>
            </a:r>
            <a:r>
              <a:rPr lang="ru-RU" sz="2000" dirty="0" err="1"/>
              <a:t>өмір</a:t>
            </a:r>
            <a:r>
              <a:rPr lang="ru-RU" sz="2000" dirty="0"/>
              <a:t> </a:t>
            </a:r>
            <a:r>
              <a:rPr lang="ru-RU" sz="2000" dirty="0" err="1"/>
              <a:t>сүрген</a:t>
            </a:r>
            <a:r>
              <a:rPr lang="ru-RU" sz="2000" dirty="0"/>
              <a:t> </a:t>
            </a:r>
            <a:r>
              <a:rPr lang="ru-RU" sz="2000" dirty="0" err="1"/>
              <a:t>адам</a:t>
            </a:r>
            <a:r>
              <a:rPr lang="ru-RU" sz="2000" dirty="0"/>
              <a:t> </a:t>
            </a:r>
            <a:r>
              <a:rPr lang="ru-RU" sz="2000" dirty="0" err="1"/>
              <a:t>тіркелді</a:t>
            </a:r>
            <a:r>
              <a:rPr lang="ru-RU" sz="2000" dirty="0"/>
              <a:t>. </a:t>
            </a:r>
            <a:r>
              <a:rPr lang="ru-RU" sz="2000" dirty="0" err="1"/>
              <a:t>Қарағандылық</a:t>
            </a:r>
            <a:r>
              <a:rPr lang="ru-RU" sz="2000" dirty="0"/>
              <a:t> </a:t>
            </a:r>
            <a:r>
              <a:rPr lang="ru-RU" sz="2000" dirty="0" err="1"/>
              <a:t>Сахан</a:t>
            </a:r>
            <a:r>
              <a:rPr lang="ru-RU" sz="2000" dirty="0"/>
              <a:t> </a:t>
            </a:r>
            <a:r>
              <a:rPr lang="ru-RU" sz="2000" dirty="0" err="1"/>
              <a:t>Досова</a:t>
            </a:r>
            <a:r>
              <a:rPr lang="ru-RU" sz="2000" dirty="0"/>
              <a:t> </a:t>
            </a:r>
            <a:r>
              <a:rPr lang="ru-RU" sz="2000" dirty="0" err="1"/>
              <a:t>деген</a:t>
            </a:r>
            <a:r>
              <a:rPr lang="ru-RU" sz="2000" dirty="0"/>
              <a:t> </a:t>
            </a:r>
            <a:r>
              <a:rPr lang="en-US" sz="2000" dirty="0"/>
              <a:t>ə</a:t>
            </a:r>
            <a:r>
              <a:rPr lang="ru-RU" sz="2000" dirty="0"/>
              <a:t>же 2009 </a:t>
            </a:r>
            <a:r>
              <a:rPr lang="ru-RU" sz="2000" dirty="0" err="1"/>
              <a:t>жылы</a:t>
            </a:r>
            <a:r>
              <a:rPr lang="ru-RU" sz="2000" dirty="0"/>
              <a:t> 9 </a:t>
            </a:r>
            <a:r>
              <a:rPr lang="ru-RU" sz="2000" dirty="0" err="1"/>
              <a:t>мамыр</a:t>
            </a:r>
            <a:r>
              <a:rPr lang="ru-RU" sz="2000" dirty="0"/>
              <a:t> </a:t>
            </a:r>
            <a:r>
              <a:rPr lang="ru-RU" sz="2000" dirty="0" err="1"/>
              <a:t>күні</a:t>
            </a:r>
            <a:r>
              <a:rPr lang="ru-RU" sz="2000" dirty="0"/>
              <a:t> 130 </a:t>
            </a:r>
            <a:r>
              <a:rPr lang="ru-RU" sz="2000" dirty="0" err="1"/>
              <a:t>жасында</a:t>
            </a:r>
            <a:r>
              <a:rPr lang="ru-RU" sz="2000" dirty="0"/>
              <a:t> </a:t>
            </a:r>
            <a:r>
              <a:rPr lang="ru-RU" sz="2000" dirty="0" err="1"/>
              <a:t>қайтыс</a:t>
            </a:r>
            <a:r>
              <a:rPr lang="ru-RU" sz="2000" dirty="0"/>
              <a:t> </a:t>
            </a:r>
            <a:r>
              <a:rPr lang="ru-RU" sz="2000" dirty="0" err="1"/>
              <a:t>болды</a:t>
            </a:r>
            <a:r>
              <a:rPr lang="ru-RU" sz="2000" dirty="0"/>
              <a:t>.</a:t>
            </a:r>
          </a:p>
        </p:txBody>
      </p:sp>
    </p:spTree>
    <p:extLst>
      <p:ext uri="{BB962C8B-B14F-4D97-AF65-F5344CB8AC3E}">
        <p14:creationId xmlns:p14="http://schemas.microsoft.com/office/powerpoint/2010/main" val="389394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b="1" i="1" dirty="0"/>
              <a:t>Мақсаты</a:t>
            </a:r>
            <a:r>
              <a:rPr lang="kk-KZ" b="1" i="1" dirty="0"/>
              <a:t>: </a:t>
            </a:r>
            <a:r>
              <a:rPr lang="kk-KZ" i="1" dirty="0"/>
              <a:t>Қартаю кезеңінің психологиялық және физиоллогиялық негізін анықтау</a:t>
            </a:r>
            <a:r>
              <a:rPr lang="ru-RU" dirty="0"/>
              <a:t/>
            </a:r>
            <a:br>
              <a:rPr lang="ru-RU" dirty="0"/>
            </a:br>
            <a:r>
              <a:rPr lang="kk-KZ" i="1" dirty="0"/>
              <a:t> </a:t>
            </a:r>
            <a:r>
              <a:rPr lang="ru-RU" dirty="0"/>
              <a:t/>
            </a:r>
            <a:br>
              <a:rPr lang="ru-RU" dirty="0"/>
            </a:br>
            <a:endParaRPr lang="ru-RU" dirty="0"/>
          </a:p>
        </p:txBody>
      </p:sp>
      <p:sp>
        <p:nvSpPr>
          <p:cNvPr id="3" name="Объект 2"/>
          <p:cNvSpPr>
            <a:spLocks noGrp="1"/>
          </p:cNvSpPr>
          <p:nvPr>
            <p:ph idx="1"/>
          </p:nvPr>
        </p:nvSpPr>
        <p:spPr>
          <a:solidFill>
            <a:srgbClr val="00B050"/>
          </a:solidFill>
        </p:spPr>
        <p:txBody>
          <a:bodyPr>
            <a:normAutofit/>
          </a:bodyPr>
          <a:lstStyle/>
          <a:p>
            <a:r>
              <a:rPr lang="kk-KZ" b="1" i="1" dirty="0" smtClean="0"/>
              <a:t>Кілттік </a:t>
            </a:r>
            <a:r>
              <a:rPr lang="kk-KZ" b="1" i="1" dirty="0"/>
              <a:t>сөздер</a:t>
            </a:r>
            <a:r>
              <a:rPr lang="kk-KZ" i="1" dirty="0"/>
              <a:t>: гератопсихология, акмеология,, кезең, дағдарыс,кемел, </a:t>
            </a:r>
            <a:r>
              <a:rPr lang="kk-KZ" i="1" dirty="0" smtClean="0"/>
              <a:t>идентификация</a:t>
            </a:r>
            <a:endParaRPr lang="ru-RU" dirty="0"/>
          </a:p>
          <a:p>
            <a:endParaRPr lang="kk-KZ" dirty="0"/>
          </a:p>
          <a:p>
            <a:endParaRPr lang="kk-KZ" dirty="0"/>
          </a:p>
          <a:p>
            <a:pPr marL="0" indent="0">
              <a:buNone/>
            </a:pPr>
            <a:endParaRPr lang="ru-RU" dirty="0"/>
          </a:p>
          <a:p>
            <a:r>
              <a:rPr lang="kk-KZ" b="1" i="1" dirty="0"/>
              <a:t>Негізгі сұрақтар</a:t>
            </a:r>
            <a:r>
              <a:rPr lang="kk-KZ" b="1" i="1" dirty="0" smtClean="0"/>
              <a:t>:</a:t>
            </a:r>
            <a:endParaRPr lang="ru-RU" dirty="0"/>
          </a:p>
          <a:p>
            <a:r>
              <a:rPr lang="kk-KZ" i="1" dirty="0"/>
              <a:t>1. Герантопсихологияға кіріспе</a:t>
            </a:r>
            <a:endParaRPr lang="ru-RU" dirty="0"/>
          </a:p>
          <a:p>
            <a:r>
              <a:rPr lang="kk-KZ" i="1" dirty="0"/>
              <a:t>2. Қартаю кезеңінің сипатамасы</a:t>
            </a:r>
            <a:endParaRPr lang="ru-RU" dirty="0"/>
          </a:p>
          <a:p>
            <a:r>
              <a:rPr lang="kk-KZ" i="1" dirty="0"/>
              <a:t>3.Қартаюдың алғышарттары</a:t>
            </a:r>
            <a:endParaRPr lang="ru-RU" dirty="0"/>
          </a:p>
          <a:p>
            <a:endParaRPr lang="ru-RU" dirty="0"/>
          </a:p>
          <a:p>
            <a:endParaRPr lang="ru-RU" dirty="0"/>
          </a:p>
        </p:txBody>
      </p:sp>
    </p:spTree>
    <p:extLst>
      <p:ext uri="{BB962C8B-B14F-4D97-AF65-F5344CB8AC3E}">
        <p14:creationId xmlns:p14="http://schemas.microsoft.com/office/powerpoint/2010/main" val="330475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6600" dirty="0"/>
              <a:t>Геронтология</a:t>
            </a:r>
          </a:p>
        </p:txBody>
      </p:sp>
      <p:sp>
        <p:nvSpPr>
          <p:cNvPr id="3" name="Объект 2"/>
          <p:cNvSpPr>
            <a:spLocks noGrp="1"/>
          </p:cNvSpPr>
          <p:nvPr>
            <p:ph idx="1"/>
          </p:nvPr>
        </p:nvSpPr>
        <p:spPr>
          <a:solidFill>
            <a:srgbClr val="92D050"/>
          </a:solidFill>
        </p:spPr>
        <p:txBody>
          <a:bodyPr>
            <a:normAutofit fontScale="92500" lnSpcReduction="10000"/>
          </a:bodyPr>
          <a:lstStyle/>
          <a:p>
            <a:pPr marL="0" indent="0">
              <a:buNone/>
            </a:pPr>
            <a:r>
              <a:rPr lang="ru-RU" dirty="0" smtClean="0"/>
              <a:t> </a:t>
            </a:r>
            <a:r>
              <a:rPr lang="ru-RU" sz="4000" dirty="0"/>
              <a:t>(греч. </a:t>
            </a:r>
            <a:r>
              <a:rPr lang="en-US" sz="4000" dirty="0" err="1"/>
              <a:t>geron</a:t>
            </a:r>
            <a:r>
              <a:rPr lang="en-US" sz="4000" dirty="0"/>
              <a:t>, </a:t>
            </a:r>
            <a:r>
              <a:rPr lang="en-US" sz="4000" dirty="0" err="1"/>
              <a:t>geront</a:t>
            </a:r>
            <a:r>
              <a:rPr lang="en-US" sz="4000" dirty="0"/>
              <a:t>(</a:t>
            </a:r>
            <a:r>
              <a:rPr lang="en-US" sz="4000" dirty="0" err="1"/>
              <a:t>os</a:t>
            </a:r>
            <a:r>
              <a:rPr lang="en-US" sz="4000" dirty="0"/>
              <a:t>) – </a:t>
            </a:r>
            <a:r>
              <a:rPr lang="ru-RU" sz="4000" dirty="0" err="1"/>
              <a:t>қартаю</a:t>
            </a:r>
            <a:r>
              <a:rPr lang="ru-RU" sz="4000" dirty="0"/>
              <a:t> + </a:t>
            </a:r>
            <a:r>
              <a:rPr lang="en-US" sz="4000" dirty="0"/>
              <a:t>logos </a:t>
            </a:r>
            <a:r>
              <a:rPr lang="ru-RU" sz="4000" dirty="0" err="1"/>
              <a:t>ілім</a:t>
            </a:r>
            <a:r>
              <a:rPr lang="ru-RU" sz="4000" dirty="0"/>
              <a:t> </a:t>
            </a:r>
            <a:r>
              <a:rPr lang="ru-RU" sz="4000" dirty="0" err="1"/>
              <a:t>ғылым</a:t>
            </a:r>
            <a:r>
              <a:rPr lang="ru-RU" sz="4000" dirty="0"/>
              <a:t>) – </a:t>
            </a:r>
            <a:r>
              <a:rPr lang="ru-RU" sz="4000" dirty="0" err="1"/>
              <a:t>бұл</a:t>
            </a:r>
            <a:r>
              <a:rPr lang="ru-RU" sz="4000" dirty="0"/>
              <a:t> </a:t>
            </a:r>
            <a:r>
              <a:rPr lang="ru-RU" sz="4000" dirty="0" err="1"/>
              <a:t>тірі</a:t>
            </a:r>
            <a:r>
              <a:rPr lang="ru-RU" sz="4000" dirty="0"/>
              <a:t> </a:t>
            </a:r>
            <a:r>
              <a:rPr lang="ru-RU" sz="4000" dirty="0" err="1"/>
              <a:t>заттардың</a:t>
            </a:r>
            <a:r>
              <a:rPr lang="ru-RU" sz="4000" dirty="0"/>
              <a:t> </a:t>
            </a:r>
            <a:r>
              <a:rPr lang="ru-RU" sz="4000" dirty="0" err="1"/>
              <a:t>қартаю</a:t>
            </a:r>
            <a:r>
              <a:rPr lang="ru-RU" sz="4000" dirty="0"/>
              <a:t> </a:t>
            </a:r>
            <a:r>
              <a:rPr lang="ru-RU" sz="4000" dirty="0" err="1"/>
              <a:t>заңдылықтары</a:t>
            </a:r>
            <a:r>
              <a:rPr lang="ru-RU" sz="4000" dirty="0"/>
              <a:t> </a:t>
            </a:r>
            <a:r>
              <a:rPr lang="ru-RU" sz="4000" dirty="0" err="1"/>
              <a:t>және</a:t>
            </a:r>
            <a:r>
              <a:rPr lang="ru-RU" sz="4000" dirty="0"/>
              <a:t> </a:t>
            </a:r>
            <a:r>
              <a:rPr lang="ru-RU" sz="4000" dirty="0" err="1"/>
              <a:t>соның</a:t>
            </a:r>
            <a:r>
              <a:rPr lang="ru-RU" sz="4000" dirty="0"/>
              <a:t> </a:t>
            </a:r>
            <a:r>
              <a:rPr lang="ru-RU" sz="4000" dirty="0" err="1"/>
              <a:t>ішінде</a:t>
            </a:r>
            <a:r>
              <a:rPr lang="ru-RU" sz="4000" dirty="0"/>
              <a:t> </a:t>
            </a:r>
            <a:r>
              <a:rPr lang="ru-RU" sz="4000" dirty="0" err="1"/>
              <a:t>адамдарды</a:t>
            </a:r>
            <a:r>
              <a:rPr lang="ru-RU" sz="4000" dirty="0"/>
              <a:t> </a:t>
            </a:r>
            <a:r>
              <a:rPr lang="ru-RU" sz="4000" dirty="0" err="1"/>
              <a:t>қәрілік</a:t>
            </a:r>
            <a:r>
              <a:rPr lang="ru-RU" sz="4000" dirty="0"/>
              <a:t> </a:t>
            </a:r>
            <a:r>
              <a:rPr lang="ru-RU" sz="4000" dirty="0" err="1"/>
              <a:t>жасын</a:t>
            </a:r>
            <a:r>
              <a:rPr lang="ru-RU" sz="4000" dirty="0"/>
              <a:t> </a:t>
            </a:r>
            <a:r>
              <a:rPr lang="ru-RU" sz="4000" dirty="0" err="1"/>
              <a:t>зерттейтін</a:t>
            </a:r>
            <a:r>
              <a:rPr lang="ru-RU" sz="4000" dirty="0"/>
              <a:t> </a:t>
            </a:r>
            <a:r>
              <a:rPr lang="ru-RU" sz="4000" dirty="0" err="1"/>
              <a:t>ғылым</a:t>
            </a:r>
            <a:r>
              <a:rPr lang="ru-RU" sz="4000" dirty="0" smtClean="0"/>
              <a:t>.</a:t>
            </a:r>
            <a:r>
              <a:rPr lang="ru-RU" sz="4000" dirty="0"/>
              <a:t> </a:t>
            </a:r>
            <a:r>
              <a:rPr lang="ru-RU" sz="4000" dirty="0" err="1"/>
              <a:t>Бұл</a:t>
            </a:r>
            <a:r>
              <a:rPr lang="ru-RU" sz="4000" dirty="0"/>
              <a:t> </a:t>
            </a:r>
            <a:r>
              <a:rPr lang="ru-RU" sz="4000" dirty="0" err="1"/>
              <a:t>терминді</a:t>
            </a:r>
            <a:r>
              <a:rPr lang="ru-RU" sz="4000" dirty="0"/>
              <a:t> </a:t>
            </a:r>
            <a:r>
              <a:rPr lang="ru-RU" sz="4000" dirty="0" err="1"/>
              <a:t>алғаш</a:t>
            </a:r>
            <a:r>
              <a:rPr lang="ru-RU" sz="4000" dirty="0"/>
              <a:t> </a:t>
            </a:r>
            <a:r>
              <a:rPr lang="ru-RU" sz="4000" dirty="0" err="1"/>
              <a:t>рет</a:t>
            </a:r>
            <a:r>
              <a:rPr lang="ru-RU" sz="4000" dirty="0"/>
              <a:t> 1903 </a:t>
            </a:r>
            <a:r>
              <a:rPr lang="ru-RU" sz="4000" dirty="0" err="1"/>
              <a:t>жылы</a:t>
            </a:r>
            <a:r>
              <a:rPr lang="ru-RU" sz="4000" dirty="0"/>
              <a:t> </a:t>
            </a:r>
            <a:r>
              <a:rPr lang="ru-RU" sz="4000" dirty="0" err="1"/>
              <a:t>И.И.Мешников</a:t>
            </a:r>
            <a:r>
              <a:rPr lang="ru-RU" sz="4000" dirty="0"/>
              <a:t>  </a:t>
            </a:r>
            <a:r>
              <a:rPr lang="ru-RU" sz="4000" dirty="0" err="1"/>
              <a:t>ұсынған</a:t>
            </a:r>
            <a:r>
              <a:rPr lang="ru-RU" sz="4000" dirty="0"/>
              <a:t>.  </a:t>
            </a:r>
          </a:p>
        </p:txBody>
      </p:sp>
    </p:spTree>
    <p:extLst>
      <p:ext uri="{BB962C8B-B14F-4D97-AF65-F5344CB8AC3E}">
        <p14:creationId xmlns:p14="http://schemas.microsoft.com/office/powerpoint/2010/main" val="284243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0611" y="796067"/>
            <a:ext cx="8487784" cy="5324535"/>
          </a:xfrm>
          <a:prstGeom prst="rect">
            <a:avLst/>
          </a:prstGeom>
          <a:solidFill>
            <a:srgbClr val="92D050"/>
          </a:solidFill>
        </p:spPr>
        <p:txBody>
          <a:bodyPr wrap="square">
            <a:spAutoFit/>
          </a:bodyPr>
          <a:lstStyle/>
          <a:p>
            <a:pPr algn="just"/>
            <a:r>
              <a:rPr lang="ru-RU" sz="2000" dirty="0" err="1">
                <a:solidFill>
                  <a:srgbClr val="333333"/>
                </a:solidFill>
                <a:latin typeface="georgia" panose="02040502050405020303" pitchFamily="18" charset="0"/>
              </a:rPr>
              <a:t>Тұтас</a:t>
            </a:r>
            <a:r>
              <a:rPr lang="ru-RU" sz="2000" dirty="0">
                <a:solidFill>
                  <a:srgbClr val="333333"/>
                </a:solidFill>
                <a:latin typeface="georgia" panose="02040502050405020303" pitchFamily="18" charset="0"/>
              </a:rPr>
              <a:t> организм </a:t>
            </a:r>
            <a:r>
              <a:rPr lang="ru-RU" sz="2000" dirty="0" err="1">
                <a:solidFill>
                  <a:srgbClr val="333333"/>
                </a:solidFill>
                <a:latin typeface="georgia" panose="02040502050405020303" pitchFamily="18" charset="0"/>
              </a:rPr>
              <a:t>деңгейінде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қартаю</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кезінде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шаш</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ағарып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түсе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бастайды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көздің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көруі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құлақтың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естуі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нашарлайды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тіс</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түседі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жұқарып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құрғайды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қатпарланып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бетте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әжім</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пайда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Сонымен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бірге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жұмысын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атқаруға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қабілеті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төмендейді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кезде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қоршаған</a:t>
            </a:r>
            <a:r>
              <a:rPr lang="ru-RU" sz="2000" dirty="0">
                <a:solidFill>
                  <a:srgbClr val="333333"/>
                </a:solidFill>
                <a:latin typeface="georgia" panose="02040502050405020303" pitchFamily="18" charset="0"/>
              </a:rPr>
              <a:t> орта </a:t>
            </a:r>
            <a:r>
              <a:rPr lang="ru-RU" sz="2000" dirty="0" err="1">
                <a:solidFill>
                  <a:srgbClr val="333333"/>
                </a:solidFill>
                <a:latin typeface="georgia" panose="02040502050405020303" pitchFamily="18" charset="0"/>
              </a:rPr>
              <a:t>жағдайларына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бейімделу</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мүмкіншіліктері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азаяды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Сондықтан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болмаса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екінші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кәрі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көз</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жұмуы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сөзсіз</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Өйткені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ішкі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ортасының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тұрақтылығын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қадағалау</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мүмкіншіліктері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бұзылады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Қартаюдың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көрінісі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ретінде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организмде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тіндердің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өсуіп-өнуін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айтуға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Осыдан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өкпеде,жүректе,бауырда,бүйректе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т.б</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ішкі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ағзаларда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өсіп</a:t>
            </a:r>
            <a:r>
              <a:rPr lang="ru-RU" sz="2000" dirty="0">
                <a:solidFill>
                  <a:srgbClr val="333333"/>
                </a:solidFill>
                <a:latin typeface="georgia" panose="02040502050405020303" pitchFamily="18" charset="0"/>
              </a:rPr>
              <a:t>, коллаген </a:t>
            </a:r>
            <a:r>
              <a:rPr lang="ru-RU" sz="2000" dirty="0" err="1">
                <a:solidFill>
                  <a:srgbClr val="333333"/>
                </a:solidFill>
                <a:latin typeface="georgia" panose="02040502050405020303" pitchFamily="18" charset="0"/>
              </a:rPr>
              <a:t>тіндері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көбейеді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керісінше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оларда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серпімді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талшықтар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азаяды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Коллагеннің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өсіп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кетуінен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тіндерінің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созылғыштық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қасиеті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нашарлап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ағзалардың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беріштенуі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дамиды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адамдардың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сүйектерінде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буындарында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және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омыртқа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аралық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шемішектерінде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бүліністер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пайда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болуынан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қаңқаның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жалпы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өзгерістері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кеуденің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бүкірлігі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байқалады</a:t>
            </a:r>
            <a:r>
              <a:rPr lang="ru-RU" sz="2000" dirty="0">
                <a:solidFill>
                  <a:srgbClr val="333333"/>
                </a:solidFill>
                <a:latin typeface="georgia" panose="02040502050405020303" pitchFamily="18" charset="0"/>
              </a:rPr>
              <a:t>.</a:t>
            </a:r>
            <a:endParaRPr lang="ru-RU" sz="2000" dirty="0"/>
          </a:p>
        </p:txBody>
      </p:sp>
    </p:spTree>
    <p:extLst>
      <p:ext uri="{BB962C8B-B14F-4D97-AF65-F5344CB8AC3E}">
        <p14:creationId xmlns:p14="http://schemas.microsoft.com/office/powerpoint/2010/main" val="409250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3896" y="268300"/>
            <a:ext cx="10205422" cy="6740307"/>
          </a:xfrm>
          <a:prstGeom prst="rect">
            <a:avLst/>
          </a:prstGeom>
          <a:solidFill>
            <a:srgbClr val="92D050"/>
          </a:solidFill>
        </p:spPr>
        <p:txBody>
          <a:bodyPr wrap="square">
            <a:spAutoFit/>
          </a:bodyPr>
          <a:lstStyle/>
          <a:p>
            <a:pPr indent="449580" algn="just">
              <a:spcAft>
                <a:spcPts val="0"/>
              </a:spcAft>
              <a:tabLst>
                <a:tab pos="5238750" algn="l"/>
              </a:tabLst>
            </a:pPr>
            <a:r>
              <a:rPr lang="kk-KZ" sz="2400" dirty="0">
                <a:latin typeface="Times New Roman" panose="02020603050405020304" pitchFamily="18" charset="0"/>
                <a:ea typeface="Times New Roman" panose="02020603050405020304" pitchFamily="18" charset="0"/>
              </a:rPr>
              <a:t>Кәрілік шақ әлеуметтік тұрғыдан да, хронологиялық тұрғыдан да адамның зейнеткерлікке шығуымен сәйкес келеді. Кәрілік шақты Д.Бромлей өте ықшамды сипаттайды: қоғамдағы толық жұмыс басты еместік, отбасылық рөлдерінен басқа, қандай да бір рөлдерінің болмауы, арта түскен әлеуметтік оқшаулану, жақын адамдар шеңберінің, әсіресе құрдастар ортасының біртіндеп азаюы, күш-қуат және ақыл-ой жеткіліксіздігі.</a:t>
            </a:r>
            <a:endParaRPr lang="ru-RU" sz="2400" dirty="0">
              <a:latin typeface="Times New Roman" panose="02020603050405020304" pitchFamily="18" charset="0"/>
              <a:ea typeface="Times New Roman" panose="02020603050405020304" pitchFamily="18" charset="0"/>
            </a:endParaRPr>
          </a:p>
          <a:p>
            <a:pPr indent="449580" algn="just">
              <a:spcAft>
                <a:spcPts val="0"/>
              </a:spcAft>
              <a:tabLst>
                <a:tab pos="5238750" algn="l"/>
              </a:tabLst>
            </a:pPr>
            <a:r>
              <a:rPr lang="kk-KZ" sz="2400" dirty="0">
                <a:latin typeface="Times New Roman" panose="02020603050405020304" pitchFamily="18" charset="0"/>
                <a:ea typeface="Times New Roman" panose="02020603050405020304" pitchFamily="18" charset="0"/>
              </a:rPr>
              <a:t>Қарт адамдарда олардың психологиялық уақыттарының құрылымы күрт өзгереді. Кәсіби іс-әрекеттен алшақтаумен бірге оларда өмірге деген енжар қатынас дамиды, олар айналасындағылардан оқшауланады, олардың қызығушылықтарының аясы тарылады және интелект сынамаларының көрсеткіштері төмендейді. </a:t>
            </a:r>
            <a:r>
              <a:rPr lang="kk-KZ" sz="2400" dirty="0" smtClean="0">
                <a:latin typeface="Times New Roman" panose="02020603050405020304" pitchFamily="18" charset="0"/>
                <a:ea typeface="Times New Roman" panose="02020603050405020304" pitchFamily="18" charset="0"/>
              </a:rPr>
              <a:t>Олар </a:t>
            </a:r>
            <a:r>
              <a:rPr lang="kk-KZ" sz="2400" dirty="0">
                <a:latin typeface="Times New Roman" panose="02020603050405020304" pitchFamily="18" charset="0"/>
                <a:ea typeface="Times New Roman" panose="02020603050405020304" pitchFamily="18" charset="0"/>
              </a:rPr>
              <a:t>өздеріне деген сый-құрмет сезімін жоғалтады және керексіздіктің ауыр сезімін бастан кешіреді. Шығармашылық күштерді қаусаған кәрілік шақта да дамытуға болатындығы белгілі. Өмірде қарт адамдардың, егер олар өз қызметтерін тоқтатпаған болса, жұмысқа және шығармашылыққа деген тамаша қабілеттіліктерін байқауға болады. Кез келген қуатты рухани мәдениетте қарттықтың ерекше кухани-практикалық институты болады. Біз бұл туралы діни адам, ұария, гуру, ақсақал деген атаулар арқылы білеміз.</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782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Calibri" panose="020F0502020204030204" pitchFamily="34" charset="0"/>
                <a:ea typeface="Calibri" panose="020F0502020204030204" pitchFamily="34" charset="0"/>
                <a:cs typeface="Times New Roman" panose="02020603050405020304" pitchFamily="18" charset="0"/>
              </a:rPr>
              <a:t>Геронтология </a:t>
            </a:r>
            <a:r>
              <a:rPr lang="ru-RU" dirty="0" err="1">
                <a:latin typeface="Calibri" panose="020F0502020204030204" pitchFamily="34" charset="0"/>
                <a:ea typeface="Calibri" panose="020F0502020204030204" pitchFamily="34" charset="0"/>
                <a:cs typeface="Times New Roman" panose="02020603050405020304" pitchFamily="18" charset="0"/>
              </a:rPr>
              <a:t>кезеңін</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smtClean="0">
                <a:latin typeface="Calibri" panose="020F0502020204030204" pitchFamily="34" charset="0"/>
                <a:ea typeface="Calibri" panose="020F0502020204030204" pitchFamily="34" charset="0"/>
                <a:cs typeface="Times New Roman" panose="02020603050405020304" pitchFamily="18" charset="0"/>
              </a:rPr>
              <a:t>3-ке </a:t>
            </a:r>
            <a:r>
              <a:rPr lang="ru-RU" dirty="0" err="1">
                <a:latin typeface="Calibri" panose="020F0502020204030204" pitchFamily="34" charset="0"/>
                <a:ea typeface="Calibri" panose="020F0502020204030204" pitchFamily="34" charset="0"/>
                <a:cs typeface="Times New Roman" panose="02020603050405020304" pitchFamily="18" charset="0"/>
              </a:rPr>
              <a:t>бөлеміз</a:t>
            </a: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3" name="Объект 2"/>
          <p:cNvSpPr>
            <a:spLocks noGrp="1"/>
          </p:cNvSpPr>
          <p:nvPr>
            <p:ph idx="1"/>
          </p:nvPr>
        </p:nvSpPr>
        <p:spPr>
          <a:xfrm>
            <a:off x="462579" y="1409253"/>
            <a:ext cx="8811423" cy="4632110"/>
          </a:xfrm>
        </p:spPr>
        <p:txBody>
          <a:bodyPr/>
          <a:lstStyle/>
          <a:p>
            <a:pPr marL="0" indent="0">
              <a:buNone/>
            </a:pPr>
            <a:endParaRPr lang="ru-RU" dirty="0"/>
          </a:p>
        </p:txBody>
      </p:sp>
      <p:sp>
        <p:nvSpPr>
          <p:cNvPr id="4" name="Прямоугольник 3"/>
          <p:cNvSpPr/>
          <p:nvPr/>
        </p:nvSpPr>
        <p:spPr>
          <a:xfrm>
            <a:off x="1118795" y="2355925"/>
            <a:ext cx="8025205" cy="3590727"/>
          </a:xfrm>
          <a:prstGeom prst="rect">
            <a:avLst/>
          </a:prstGeom>
          <a:solidFill>
            <a:srgbClr val="FFFF00"/>
          </a:solidFill>
        </p:spPr>
        <p:txBody>
          <a:bodyPr wrap="square">
            <a:spAutoFit/>
          </a:bodyPr>
          <a:lstStyle/>
          <a:p>
            <a:pPr marL="342900" indent="-342900">
              <a:lnSpc>
                <a:spcPct val="107000"/>
              </a:lnSpc>
              <a:spcAft>
                <a:spcPts val="800"/>
              </a:spcAft>
              <a:buAutoNum type="arabicPeriod"/>
            </a:pPr>
            <a:r>
              <a:rPr lang="ru-RU" sz="4000" dirty="0" err="1" smtClean="0">
                <a:latin typeface="Calibri" panose="020F0502020204030204" pitchFamily="34" charset="0"/>
                <a:ea typeface="Calibri" panose="020F0502020204030204" pitchFamily="34" charset="0"/>
                <a:cs typeface="Times New Roman" panose="02020603050405020304" pitchFamily="18" charset="0"/>
              </a:rPr>
              <a:t>Мосқалдық</a:t>
            </a: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кезең</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ерлер</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үшін</a:t>
            </a:r>
            <a:r>
              <a:rPr lang="ru-RU" sz="4000" dirty="0">
                <a:latin typeface="Calibri" panose="020F0502020204030204" pitchFamily="34" charset="0"/>
                <a:ea typeface="Calibri" panose="020F0502020204030204" pitchFamily="34" charset="0"/>
                <a:cs typeface="Times New Roman" panose="02020603050405020304" pitchFamily="18" charset="0"/>
              </a:rPr>
              <a:t> 60-74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əйелдер</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үшін</a:t>
            </a:r>
            <a:r>
              <a:rPr lang="ru-RU" sz="4000" dirty="0">
                <a:latin typeface="Calibri" panose="020F0502020204030204" pitchFamily="34" charset="0"/>
                <a:ea typeface="Calibri" panose="020F0502020204030204" pitchFamily="34" charset="0"/>
                <a:cs typeface="Times New Roman" panose="02020603050405020304" pitchFamily="18" charset="0"/>
              </a:rPr>
              <a:t> 55- 74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endParaRPr lang="ru-RU" sz="40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Қарттық</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кезең</a:t>
            </a:r>
            <a:r>
              <a:rPr lang="ru-RU" sz="4000" dirty="0">
                <a:latin typeface="Calibri" panose="020F0502020204030204" pitchFamily="34" charset="0"/>
                <a:ea typeface="Calibri" panose="020F0502020204030204" pitchFamily="34" charset="0"/>
                <a:cs typeface="Times New Roman" panose="02020603050405020304" pitchFamily="18" charset="0"/>
              </a:rPr>
              <a:t> (70-90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endParaRPr lang="ru-RU" sz="40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Ұзақ</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жасайтындар</a:t>
            </a:r>
            <a:r>
              <a:rPr lang="ru-RU" sz="4000" dirty="0">
                <a:latin typeface="Calibri" panose="020F0502020204030204" pitchFamily="34" charset="0"/>
                <a:ea typeface="Calibri" panose="020F0502020204030204" pitchFamily="34" charset="0"/>
                <a:cs typeface="Times New Roman" panose="02020603050405020304" pitchFamily="18" charset="0"/>
              </a:rPr>
              <a:t> (90 </a:t>
            </a:r>
            <a:r>
              <a:rPr lang="ru-RU" sz="4000" dirty="0" err="1">
                <a:latin typeface="Calibri" panose="020F0502020204030204" pitchFamily="34" charset="0"/>
                <a:ea typeface="Calibri" panose="020F0502020204030204" pitchFamily="34" charset="0"/>
                <a:cs typeface="Times New Roman" panose="02020603050405020304" pitchFamily="18" charset="0"/>
              </a:rPr>
              <a:t>жастан</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жоғары</a:t>
            </a:r>
            <a:r>
              <a:rPr lang="ru-RU" sz="4000" dirty="0">
                <a:latin typeface="Calibri" panose="020F0502020204030204" pitchFamily="34" charset="0"/>
                <a:ea typeface="Calibri" panose="020F0502020204030204" pitchFamily="34" charset="0"/>
                <a:cs typeface="Times New Roman" panose="02020603050405020304" pitchFamily="18" charset="0"/>
              </a:rPr>
              <a:t>)</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798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latin typeface="Calibri" panose="020F0502020204030204" pitchFamily="34" charset="0"/>
                <a:ea typeface="Calibri" panose="020F0502020204030204" pitchFamily="34" charset="0"/>
                <a:cs typeface="Times New Roman" panose="02020603050405020304" pitchFamily="18" charset="0"/>
              </a:rPr>
              <a:t>Ежелгі</a:t>
            </a:r>
            <a:r>
              <a:rPr lang="ru-RU" dirty="0">
                <a:latin typeface="Calibri" panose="020F0502020204030204" pitchFamily="34" charset="0"/>
                <a:ea typeface="Calibri" panose="020F0502020204030204" pitchFamily="34" charset="0"/>
                <a:cs typeface="Times New Roman" panose="02020603050405020304" pitchFamily="18" charset="0"/>
              </a:rPr>
              <a:t> грек философы </a:t>
            </a:r>
            <a:r>
              <a:rPr lang="ru-RU" dirty="0" err="1">
                <a:latin typeface="Calibri" panose="020F0502020204030204" pitchFamily="34" charset="0"/>
                <a:ea typeface="Calibri" panose="020F0502020204030204" pitchFamily="34" charset="0"/>
                <a:cs typeface="Times New Roman" panose="02020603050405020304" pitchFamily="18" charset="0"/>
              </a:rPr>
              <a:t>жəне</a:t>
            </a:r>
            <a:r>
              <a:rPr lang="ru-RU" dirty="0">
                <a:latin typeface="Calibri" panose="020F0502020204030204" pitchFamily="34" charset="0"/>
                <a:ea typeface="Calibri" panose="020F0502020204030204" pitchFamily="34" charset="0"/>
                <a:cs typeface="Times New Roman" panose="02020603050405020304" pitchFamily="18" charset="0"/>
              </a:rPr>
              <a:t> математик Пифагор (</a:t>
            </a:r>
            <a:r>
              <a:rPr lang="ru-RU" dirty="0" err="1">
                <a:latin typeface="Calibri" panose="020F0502020204030204" pitchFamily="34" charset="0"/>
                <a:ea typeface="Calibri" panose="020F0502020204030204" pitchFamily="34" charset="0"/>
                <a:cs typeface="Times New Roman" panose="02020603050405020304" pitchFamily="18" charset="0"/>
              </a:rPr>
              <a:t>б.э.д</a:t>
            </a:r>
            <a:r>
              <a:rPr lang="ru-RU" dirty="0">
                <a:latin typeface="Calibri" panose="020F0502020204030204" pitchFamily="34" charset="0"/>
                <a:ea typeface="Calibri" panose="020F0502020204030204" pitchFamily="34" charset="0"/>
                <a:cs typeface="Times New Roman" panose="02020603050405020304" pitchFamily="18" charset="0"/>
              </a:rPr>
              <a:t>. ІV ғ.) </a:t>
            </a:r>
            <a:r>
              <a:rPr lang="ru-RU" dirty="0" err="1">
                <a:latin typeface="Calibri" panose="020F0502020204030204" pitchFamily="34" charset="0"/>
                <a:ea typeface="Calibri" panose="020F0502020204030204" pitchFamily="34" charset="0"/>
                <a:cs typeface="Times New Roman" panose="02020603050405020304" pitchFamily="18" charset="0"/>
              </a:rPr>
              <a:t>адам</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өмірінің</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кезеңдерін</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жылдың</a:t>
            </a:r>
            <a:r>
              <a:rPr lang="ru-RU" dirty="0">
                <a:latin typeface="Calibri" panose="020F0502020204030204" pitchFamily="34" charset="0"/>
                <a:ea typeface="Calibri" panose="020F0502020204030204" pitchFamily="34" charset="0"/>
                <a:cs typeface="Times New Roman" panose="02020603050405020304" pitchFamily="18" charset="0"/>
              </a:rPr>
              <a:t> 4 </a:t>
            </a:r>
            <a:r>
              <a:rPr lang="ru-RU" dirty="0" err="1">
                <a:latin typeface="Calibri" panose="020F0502020204030204" pitchFamily="34" charset="0"/>
                <a:ea typeface="Calibri" panose="020F0502020204030204" pitchFamily="34" charset="0"/>
                <a:cs typeface="Times New Roman" panose="02020603050405020304" pitchFamily="18" charset="0"/>
              </a:rPr>
              <a:t>мерзіміне</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сəйкес</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келетіндей</a:t>
            </a:r>
            <a:r>
              <a:rPr lang="ru-RU" dirty="0">
                <a:latin typeface="Calibri" panose="020F0502020204030204" pitchFamily="34" charset="0"/>
                <a:ea typeface="Calibri" panose="020F0502020204030204" pitchFamily="34" charset="0"/>
                <a:cs typeface="Times New Roman" panose="02020603050405020304" pitchFamily="18" charset="0"/>
              </a:rPr>
              <a:t> 4 </a:t>
            </a:r>
            <a:r>
              <a:rPr lang="ru-RU" dirty="0" err="1">
                <a:latin typeface="Calibri" panose="020F0502020204030204" pitchFamily="34" charset="0"/>
                <a:ea typeface="Calibri" panose="020F0502020204030204" pitchFamily="34" charset="0"/>
                <a:cs typeface="Times New Roman" panose="02020603050405020304" pitchFamily="18" charset="0"/>
              </a:rPr>
              <a:t>кезеңге</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бөледі</a:t>
            </a: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3" name="Объект 2"/>
          <p:cNvSpPr>
            <a:spLocks noGrp="1"/>
          </p:cNvSpPr>
          <p:nvPr>
            <p:ph idx="1"/>
          </p:nvPr>
        </p:nvSpPr>
        <p:spPr/>
        <p:txBody>
          <a:bodyPr/>
          <a:lstStyle/>
          <a:p>
            <a:pPr marL="0" indent="0">
              <a:buNone/>
            </a:pPr>
            <a:endParaRPr lang="ru-RU" dirty="0"/>
          </a:p>
        </p:txBody>
      </p:sp>
      <p:sp>
        <p:nvSpPr>
          <p:cNvPr id="4" name="Прямоугольник 3"/>
          <p:cNvSpPr/>
          <p:nvPr/>
        </p:nvSpPr>
        <p:spPr>
          <a:xfrm>
            <a:off x="907228" y="2517817"/>
            <a:ext cx="7795708" cy="3166316"/>
          </a:xfrm>
          <a:prstGeom prst="rect">
            <a:avLst/>
          </a:prstGeom>
          <a:solidFill>
            <a:schemeClr val="bg1">
              <a:lumMod val="75000"/>
            </a:schemeClr>
          </a:solidFill>
        </p:spPr>
        <p:txBody>
          <a:bodyPr wrap="square">
            <a:spAutoFit/>
          </a:bodyPr>
          <a:lstStyle/>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Қалыптасу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көктем</a:t>
            </a:r>
            <a:r>
              <a:rPr lang="ru-RU" sz="2400" dirty="0">
                <a:latin typeface="Cambria" panose="02040503050406030204" pitchFamily="18" charset="0"/>
                <a:ea typeface="Calibri" panose="020F0502020204030204" pitchFamily="34" charset="0"/>
                <a:cs typeface="Times New Roman" panose="02020603050405020304" pitchFamily="18" charset="0"/>
              </a:rPr>
              <a:t>» (0-20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smtClean="0">
                <a:latin typeface="Cambria" panose="02040503050406030204" pitchFamily="18" charset="0"/>
                <a:ea typeface="Calibri" panose="020F0502020204030204" pitchFamily="34" charset="0"/>
                <a:cs typeface="Times New Roman" panose="02020603050405020304" pitchFamily="18" charset="0"/>
              </a:rPr>
              <a:t>);</a:t>
            </a: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Жастық</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жаз</a:t>
            </a:r>
            <a:r>
              <a:rPr lang="ru-RU" sz="2400" dirty="0">
                <a:latin typeface="Cambria" panose="02040503050406030204" pitchFamily="18" charset="0"/>
                <a:ea typeface="Calibri" panose="020F0502020204030204" pitchFamily="34" charset="0"/>
                <a:cs typeface="Times New Roman" panose="02020603050405020304" pitchFamily="18" charset="0"/>
              </a:rPr>
              <a:t>» (20-40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endParaRPr lang="ru-RU" sz="2400" dirty="0" smtClean="0">
              <a:latin typeface="Cambria" panose="020405030504060302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Күш-қайраттың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тасу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күз</a:t>
            </a:r>
            <a:r>
              <a:rPr lang="ru-RU" sz="2400" dirty="0">
                <a:latin typeface="Cambria" panose="02040503050406030204" pitchFamily="18" charset="0"/>
                <a:ea typeface="Calibri" panose="020F0502020204030204" pitchFamily="34" charset="0"/>
                <a:cs typeface="Times New Roman" panose="02020603050405020304" pitchFamily="18" charset="0"/>
              </a:rPr>
              <a:t>» (40-60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endParaRPr lang="ru-RU" sz="2400" dirty="0" smtClean="0">
              <a:latin typeface="Cambria" panose="020405030504060302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Солу-кəрілік</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қыс</a:t>
            </a:r>
            <a:r>
              <a:rPr lang="ru-RU" sz="2400" dirty="0">
                <a:latin typeface="Cambria" panose="02040503050406030204" pitchFamily="18" charset="0"/>
                <a:ea typeface="Calibri" panose="020F0502020204030204" pitchFamily="34" charset="0"/>
                <a:cs typeface="Times New Roman" panose="02020603050405020304" pitchFamily="18" charset="0"/>
              </a:rPr>
              <a:t>» (60-80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Тарихи</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дамудың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кезеңдерінде</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жəне</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елдер</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шекарасында</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кəріліктің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басталу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болады</a:t>
            </a:r>
            <a:endParaRPr lang="ru-RU"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9769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Қарттық</a:t>
            </a:r>
            <a:r>
              <a:rPr lang="ru-RU" dirty="0" smtClean="0"/>
              <a:t>  </a:t>
            </a:r>
            <a:r>
              <a:rPr lang="ru-RU" dirty="0" err="1" smtClean="0"/>
              <a:t>кезең</a:t>
            </a:r>
            <a:r>
              <a:rPr lang="ru-RU" dirty="0" smtClean="0"/>
              <a:t> </a:t>
            </a:r>
            <a:r>
              <a:rPr lang="ru-RU" dirty="0"/>
              <a:t>(</a:t>
            </a:r>
            <a:r>
              <a:rPr lang="ru-RU" dirty="0" err="1"/>
              <a:t>психологияда</a:t>
            </a:r>
            <a:r>
              <a:rPr lang="ru-RU" dirty="0"/>
              <a:t>) </a:t>
            </a:r>
          </a:p>
        </p:txBody>
      </p:sp>
      <p:sp>
        <p:nvSpPr>
          <p:cNvPr id="3" name="Объект 2"/>
          <p:cNvSpPr>
            <a:spLocks noGrp="1"/>
          </p:cNvSpPr>
          <p:nvPr>
            <p:ph idx="1"/>
          </p:nvPr>
        </p:nvSpPr>
        <p:spPr>
          <a:solidFill>
            <a:schemeClr val="bg1">
              <a:lumMod val="85000"/>
            </a:schemeClr>
          </a:solidFill>
        </p:spPr>
        <p:txBody>
          <a:bodyPr>
            <a:normAutofit fontScale="92500" lnSpcReduction="10000"/>
          </a:bodyPr>
          <a:lstStyle/>
          <a:p>
            <a:pPr algn="just"/>
            <a:r>
              <a:rPr lang="ru-RU" sz="2400" dirty="0" smtClean="0"/>
              <a:t>– </a:t>
            </a:r>
            <a:r>
              <a:rPr lang="ru-RU" sz="2400" dirty="0" err="1" smtClean="0"/>
              <a:t>адам</a:t>
            </a:r>
            <a:r>
              <a:rPr lang="ru-RU" sz="2400" dirty="0" smtClean="0"/>
              <a:t> </a:t>
            </a:r>
            <a:r>
              <a:rPr lang="ru-RU" sz="2400" dirty="0" err="1" smtClean="0"/>
              <a:t>өмірінің</a:t>
            </a:r>
            <a:r>
              <a:rPr lang="ru-RU" sz="2400" dirty="0" smtClean="0"/>
              <a:t> </a:t>
            </a:r>
            <a:r>
              <a:rPr lang="ru-RU" sz="2400" dirty="0" err="1" smtClean="0"/>
              <a:t>соңғыдаму</a:t>
            </a:r>
            <a:r>
              <a:rPr lang="ru-RU" sz="2400" dirty="0" smtClean="0"/>
              <a:t> </a:t>
            </a:r>
            <a:r>
              <a:rPr lang="ru-RU" sz="2400" dirty="0" err="1" smtClean="0"/>
              <a:t>кезеңі</a:t>
            </a:r>
            <a:r>
              <a:rPr lang="ru-RU" sz="2400" dirty="0"/>
              <a:t>. </a:t>
            </a:r>
            <a:r>
              <a:rPr lang="ru-RU" sz="2400" dirty="0" err="1"/>
              <a:t>Қарттық</a:t>
            </a:r>
            <a:r>
              <a:rPr lang="ru-RU" sz="2400" dirty="0"/>
              <a:t> </a:t>
            </a:r>
            <a:r>
              <a:rPr lang="ru-RU" sz="2400" dirty="0" err="1"/>
              <a:t>жас</a:t>
            </a:r>
            <a:r>
              <a:rPr lang="ru-RU" sz="2400" dirty="0"/>
              <a:t> – </a:t>
            </a:r>
            <a:r>
              <a:rPr lang="ru-RU" sz="2400" dirty="0" err="1"/>
              <a:t>адам</a:t>
            </a:r>
            <a:r>
              <a:rPr lang="ru-RU" sz="2400" dirty="0"/>
              <a:t> </a:t>
            </a:r>
            <a:r>
              <a:rPr lang="ru-RU" sz="2400" dirty="0" err="1"/>
              <a:t>өміріндегі</a:t>
            </a:r>
            <a:r>
              <a:rPr lang="ru-RU" sz="2400" dirty="0"/>
              <a:t> </a:t>
            </a:r>
            <a:r>
              <a:rPr lang="ru-RU" sz="2400" dirty="0" err="1"/>
              <a:t>заңды</a:t>
            </a:r>
            <a:r>
              <a:rPr lang="ru-RU" sz="2400" dirty="0"/>
              <a:t> </a:t>
            </a:r>
            <a:r>
              <a:rPr lang="ru-RU" sz="2400" dirty="0" err="1"/>
              <a:t>кезең</a:t>
            </a:r>
            <a:r>
              <a:rPr lang="ru-RU" sz="2400" dirty="0"/>
              <a:t>. </a:t>
            </a:r>
            <a:r>
              <a:rPr lang="ru-RU" sz="2400" dirty="0" err="1"/>
              <a:t>Бұл</a:t>
            </a:r>
            <a:r>
              <a:rPr lang="ru-RU" sz="2400" dirty="0"/>
              <a:t> </a:t>
            </a:r>
            <a:r>
              <a:rPr lang="ru-RU" sz="2400" dirty="0" err="1"/>
              <a:t>кезеңдегілердің</a:t>
            </a:r>
            <a:r>
              <a:rPr lang="ru-RU" sz="2400" dirty="0"/>
              <a:t> </a:t>
            </a:r>
            <a:r>
              <a:rPr lang="ru-RU" sz="2400" dirty="0" err="1"/>
              <a:t>ерекшеліктері</a:t>
            </a:r>
            <a:r>
              <a:rPr lang="ru-RU" sz="2400" dirty="0"/>
              <a:t>, </a:t>
            </a:r>
            <a:r>
              <a:rPr lang="ru-RU" sz="2400" dirty="0" err="1"/>
              <a:t>адамның</a:t>
            </a:r>
            <a:r>
              <a:rPr lang="ru-RU" sz="2400" dirty="0"/>
              <a:t> </a:t>
            </a:r>
            <a:r>
              <a:rPr lang="ru-RU" sz="2400" dirty="0" err="1"/>
              <a:t>циклдік</a:t>
            </a:r>
            <a:r>
              <a:rPr lang="ru-RU" sz="2400" dirty="0"/>
              <a:t> </a:t>
            </a:r>
            <a:r>
              <a:rPr lang="ru-RU" sz="2400" dirty="0" err="1"/>
              <a:t>өмір</a:t>
            </a:r>
            <a:r>
              <a:rPr lang="ru-RU" sz="2400" dirty="0"/>
              <a:t> </a:t>
            </a:r>
            <a:r>
              <a:rPr lang="ru-RU" sz="2400" dirty="0" err="1"/>
              <a:t>жүйесіндегі</a:t>
            </a:r>
            <a:r>
              <a:rPr lang="ru-RU" sz="2400" dirty="0"/>
              <a:t> </a:t>
            </a:r>
            <a:r>
              <a:rPr lang="ru-RU" sz="2400" dirty="0" err="1"/>
              <a:t>айрықша</a:t>
            </a:r>
            <a:r>
              <a:rPr lang="ru-RU" sz="2400" dirty="0"/>
              <a:t> </a:t>
            </a:r>
            <a:r>
              <a:rPr lang="ru-RU" sz="2400" dirty="0" err="1"/>
              <a:t>рөлі</a:t>
            </a:r>
            <a:r>
              <a:rPr lang="ru-RU" sz="2400" dirty="0"/>
              <a:t>, </a:t>
            </a:r>
            <a:r>
              <a:rPr lang="ru-RU" sz="2400" dirty="0" err="1"/>
              <a:t>қарттық</a:t>
            </a:r>
            <a:r>
              <a:rPr lang="ru-RU" sz="2400" dirty="0"/>
              <a:t> </a:t>
            </a:r>
            <a:r>
              <a:rPr lang="ru-RU" sz="2400" dirty="0" err="1"/>
              <a:t>кезең</a:t>
            </a:r>
            <a:r>
              <a:rPr lang="ru-RU" sz="2400" dirty="0"/>
              <a:t> </a:t>
            </a:r>
            <a:r>
              <a:rPr lang="ru-RU" sz="2400" dirty="0" err="1"/>
              <a:t>өзіндік</a:t>
            </a:r>
            <a:r>
              <a:rPr lang="ru-RU" sz="2400" dirty="0"/>
              <a:t> </a:t>
            </a:r>
            <a:r>
              <a:rPr lang="ru-RU" sz="2400" dirty="0" err="1"/>
              <a:t>дамудың</a:t>
            </a:r>
            <a:r>
              <a:rPr lang="ru-RU" sz="2400" dirty="0"/>
              <a:t> </a:t>
            </a:r>
            <a:r>
              <a:rPr lang="ru-RU" sz="2400" dirty="0" err="1"/>
              <a:t>жалпы</a:t>
            </a:r>
            <a:r>
              <a:rPr lang="ru-RU" sz="2400" dirty="0"/>
              <a:t> </a:t>
            </a:r>
            <a:r>
              <a:rPr lang="ru-RU" sz="2400" dirty="0" err="1"/>
              <a:t>перспективасын</a:t>
            </a:r>
            <a:r>
              <a:rPr lang="ru-RU" sz="2400" dirty="0"/>
              <a:t> </a:t>
            </a:r>
            <a:r>
              <a:rPr lang="ru-RU" sz="2400" dirty="0" err="1"/>
              <a:t>белгілеп</a:t>
            </a:r>
            <a:r>
              <a:rPr lang="ru-RU" sz="2400" dirty="0"/>
              <a:t> </a:t>
            </a:r>
            <a:r>
              <a:rPr lang="ru-RU" sz="2400" dirty="0" err="1"/>
              <a:t>көрсетеді</a:t>
            </a:r>
            <a:r>
              <a:rPr lang="ru-RU" sz="2400" dirty="0"/>
              <a:t>. </a:t>
            </a:r>
            <a:r>
              <a:rPr lang="ru-RU" sz="2400" dirty="0" err="1"/>
              <a:t>Қарттық</a:t>
            </a:r>
            <a:r>
              <a:rPr lang="ru-RU" sz="2400" dirty="0"/>
              <a:t> </a:t>
            </a:r>
            <a:r>
              <a:rPr lang="ru-RU" sz="2400" dirty="0" err="1"/>
              <a:t>кезеңнің</a:t>
            </a:r>
            <a:r>
              <a:rPr lang="ru-RU" sz="2400" dirty="0"/>
              <a:t> </a:t>
            </a:r>
            <a:r>
              <a:rPr lang="ru-RU" sz="2400" dirty="0" err="1"/>
              <a:t>алдында</a:t>
            </a:r>
            <a:r>
              <a:rPr lang="ru-RU" sz="2400" dirty="0"/>
              <a:t>, </a:t>
            </a:r>
            <a:r>
              <a:rPr lang="ru-RU" sz="2400" dirty="0" err="1"/>
              <a:t>егер</a:t>
            </a:r>
            <a:r>
              <a:rPr lang="ru-RU" sz="2400" dirty="0"/>
              <a:t> осы </a:t>
            </a:r>
            <a:r>
              <a:rPr lang="ru-RU" sz="2400" dirty="0" err="1"/>
              <a:t>жастағылардың</a:t>
            </a:r>
            <a:r>
              <a:rPr lang="ru-RU" sz="2400" dirty="0"/>
              <a:t> </a:t>
            </a:r>
            <a:r>
              <a:rPr lang="ru-RU" sz="2400" dirty="0" err="1"/>
              <a:t>мінезқұлық</a:t>
            </a:r>
            <a:r>
              <a:rPr lang="ru-RU" sz="2400" dirty="0"/>
              <a:t> </a:t>
            </a:r>
            <a:r>
              <a:rPr lang="ru-RU" sz="2400" dirty="0" err="1"/>
              <a:t>позициясы</a:t>
            </a:r>
            <a:r>
              <a:rPr lang="ru-RU" sz="2400" dirty="0"/>
              <a:t> </a:t>
            </a:r>
            <a:r>
              <a:rPr lang="ru-RU" sz="2400" dirty="0" err="1"/>
              <a:t>жеткіліксіз</a:t>
            </a:r>
            <a:r>
              <a:rPr lang="ru-RU" sz="2400" dirty="0"/>
              <a:t> </a:t>
            </a:r>
            <a:r>
              <a:rPr lang="ru-RU" sz="2400" dirty="0" err="1"/>
              <a:t>болса</a:t>
            </a:r>
            <a:r>
              <a:rPr lang="ru-RU" sz="2400" dirty="0"/>
              <a:t>, </a:t>
            </a:r>
            <a:r>
              <a:rPr lang="ru-RU" sz="2400" dirty="0" err="1"/>
              <a:t>онда</a:t>
            </a:r>
            <a:r>
              <a:rPr lang="ru-RU" sz="2400" dirty="0"/>
              <a:t> </a:t>
            </a:r>
            <a:r>
              <a:rPr lang="ru-RU" sz="2400" dirty="0" err="1"/>
              <a:t>олар</a:t>
            </a:r>
            <a:r>
              <a:rPr lang="ru-RU" sz="2400" dirty="0"/>
              <a:t> </a:t>
            </a:r>
            <a:r>
              <a:rPr lang="ru-RU" sz="2400" dirty="0" err="1"/>
              <a:t>өз</a:t>
            </a:r>
            <a:r>
              <a:rPr lang="ru-RU" sz="2400" dirty="0"/>
              <a:t> </a:t>
            </a:r>
            <a:r>
              <a:rPr lang="ru-RU" sz="2400" dirty="0" err="1"/>
              <a:t>бетінше</a:t>
            </a:r>
            <a:r>
              <a:rPr lang="ru-RU" sz="2400" dirty="0"/>
              <a:t> </a:t>
            </a:r>
            <a:r>
              <a:rPr lang="ru-RU" sz="2400" dirty="0" err="1"/>
              <a:t>шешім</a:t>
            </a:r>
            <a:r>
              <a:rPr lang="ru-RU" sz="2400" dirty="0"/>
              <a:t> </a:t>
            </a:r>
            <a:r>
              <a:rPr lang="ru-RU" sz="2400" dirty="0" err="1"/>
              <a:t>қабылдай</a:t>
            </a:r>
            <a:r>
              <a:rPr lang="ru-RU" sz="2400" dirty="0"/>
              <a:t> </a:t>
            </a:r>
            <a:r>
              <a:rPr lang="ru-RU" sz="2400" dirty="0" err="1"/>
              <a:t>алмайды</a:t>
            </a:r>
            <a:r>
              <a:rPr lang="ru-RU" sz="2400" dirty="0"/>
              <a:t>. </a:t>
            </a:r>
            <a:r>
              <a:rPr lang="ru-RU" sz="2400" dirty="0" err="1"/>
              <a:t>Осыған</a:t>
            </a:r>
            <a:r>
              <a:rPr lang="ru-RU" sz="2400" dirty="0"/>
              <a:t> </a:t>
            </a:r>
            <a:r>
              <a:rPr lang="ru-RU" sz="2400" dirty="0" err="1"/>
              <a:t>байланысты</a:t>
            </a:r>
            <a:r>
              <a:rPr lang="ru-RU" sz="2400" dirty="0">
                <a:solidFill>
                  <a:srgbClr val="FF0000"/>
                </a:solidFill>
              </a:rPr>
              <a:t> Л. С. Выготский </a:t>
            </a:r>
            <a:r>
              <a:rPr lang="ru-RU" sz="2400" dirty="0" err="1"/>
              <a:t>қарттық</a:t>
            </a:r>
            <a:r>
              <a:rPr lang="ru-RU" sz="2400" dirty="0"/>
              <a:t> </a:t>
            </a:r>
            <a:r>
              <a:rPr lang="ru-RU" sz="2400" dirty="0" err="1"/>
              <a:t>кезеңде</a:t>
            </a:r>
            <a:r>
              <a:rPr lang="ru-RU" sz="2400" dirty="0"/>
              <a:t> метаморфоз </a:t>
            </a:r>
            <a:r>
              <a:rPr lang="ru-RU" sz="2400" dirty="0" err="1"/>
              <a:t>заңының</a:t>
            </a:r>
            <a:r>
              <a:rPr lang="ru-RU" sz="2400" dirty="0"/>
              <a:t> </a:t>
            </a:r>
            <a:r>
              <a:rPr lang="ru-RU" sz="2400" dirty="0" err="1"/>
              <a:t>болуы</a:t>
            </a:r>
            <a:r>
              <a:rPr lang="ru-RU" sz="2400" dirty="0"/>
              <a:t> </a:t>
            </a:r>
            <a:r>
              <a:rPr lang="ru-RU" sz="2400" dirty="0" err="1"/>
              <a:t>керек</a:t>
            </a:r>
            <a:r>
              <a:rPr lang="ru-RU" sz="2400" dirty="0"/>
              <a:t> </a:t>
            </a:r>
            <a:r>
              <a:rPr lang="ru-RU" sz="2400" dirty="0" err="1"/>
              <a:t>екенін</a:t>
            </a:r>
            <a:r>
              <a:rPr lang="ru-RU" sz="2400" dirty="0"/>
              <a:t> </a:t>
            </a:r>
            <a:r>
              <a:rPr lang="ru-RU" sz="2400" dirty="0" err="1"/>
              <a:t>көрсетті</a:t>
            </a:r>
            <a:r>
              <a:rPr lang="ru-RU" sz="2400" dirty="0"/>
              <a:t>, </a:t>
            </a:r>
            <a:r>
              <a:rPr lang="ru-RU" sz="2400" dirty="0" err="1"/>
              <a:t>кейін</a:t>
            </a:r>
            <a:r>
              <a:rPr lang="ru-RU" sz="2400" dirty="0"/>
              <a:t> </a:t>
            </a:r>
            <a:r>
              <a:rPr lang="ru-RU" sz="2400" dirty="0" err="1"/>
              <a:t>қарттық</a:t>
            </a:r>
            <a:r>
              <a:rPr lang="ru-RU" sz="2400" dirty="0"/>
              <a:t> </a:t>
            </a:r>
            <a:r>
              <a:rPr lang="ru-RU" sz="2400" dirty="0" err="1"/>
              <a:t>кезеңде</a:t>
            </a:r>
            <a:r>
              <a:rPr lang="ru-RU" sz="2400" dirty="0"/>
              <a:t> </a:t>
            </a:r>
            <a:r>
              <a:rPr lang="ru-RU" sz="2400" dirty="0" err="1"/>
              <a:t>олардың</a:t>
            </a:r>
            <a:r>
              <a:rPr lang="ru-RU" sz="2400" dirty="0"/>
              <a:t> тек </a:t>
            </a:r>
            <a:r>
              <a:rPr lang="ru-RU" sz="2400" dirty="0" err="1"/>
              <a:t>қана</a:t>
            </a:r>
            <a:r>
              <a:rPr lang="ru-RU" sz="2400" dirty="0"/>
              <a:t> </a:t>
            </a:r>
            <a:r>
              <a:rPr lang="ru-RU" sz="2400" dirty="0" err="1"/>
              <a:t>жойылған</a:t>
            </a:r>
            <a:r>
              <a:rPr lang="ru-RU" sz="2400" dirty="0"/>
              <a:t> </a:t>
            </a:r>
            <a:r>
              <a:rPr lang="ru-RU" sz="2400" dirty="0" err="1"/>
              <a:t>қабілетін</a:t>
            </a:r>
            <a:r>
              <a:rPr lang="ru-RU" sz="2400" dirty="0"/>
              <a:t> </a:t>
            </a:r>
            <a:r>
              <a:rPr lang="ru-RU" sz="2400" dirty="0" err="1"/>
              <a:t>сипаттау</a:t>
            </a:r>
            <a:r>
              <a:rPr lang="ru-RU" sz="2400" dirty="0"/>
              <a:t> </a:t>
            </a:r>
            <a:r>
              <a:rPr lang="ru-RU" sz="2400" dirty="0" err="1"/>
              <a:t>ғана</a:t>
            </a:r>
            <a:r>
              <a:rPr lang="ru-RU" sz="2400" dirty="0"/>
              <a:t> </a:t>
            </a:r>
            <a:r>
              <a:rPr lang="ru-RU" sz="2400" dirty="0" err="1"/>
              <a:t>емес</a:t>
            </a:r>
            <a:r>
              <a:rPr lang="ru-RU" sz="2400" dirty="0"/>
              <a:t>, </a:t>
            </a:r>
            <a:r>
              <a:rPr lang="ru-RU" sz="2400" dirty="0" err="1"/>
              <a:t>ең</a:t>
            </a:r>
            <a:r>
              <a:rPr lang="ru-RU" sz="2400" dirty="0"/>
              <a:t> </a:t>
            </a:r>
            <a:r>
              <a:rPr lang="ru-RU" sz="2400" dirty="0" err="1"/>
              <a:t>алдымен</a:t>
            </a:r>
            <a:r>
              <a:rPr lang="ru-RU" sz="2400" dirty="0"/>
              <a:t> </a:t>
            </a:r>
            <a:r>
              <a:rPr lang="ru-RU" sz="2400" dirty="0" err="1"/>
              <a:t>сапасы</a:t>
            </a:r>
            <a:r>
              <a:rPr lang="ru-RU" sz="2400" dirty="0"/>
              <a:t> </a:t>
            </a:r>
            <a:r>
              <a:rPr lang="ru-RU" sz="2400" dirty="0" err="1"/>
              <a:t>тамаша</a:t>
            </a:r>
            <a:r>
              <a:rPr lang="ru-RU" sz="2400" dirty="0"/>
              <a:t> </a:t>
            </a:r>
            <a:r>
              <a:rPr lang="ru-RU" sz="2400" dirty="0" err="1"/>
              <a:t>психикасын</a:t>
            </a:r>
            <a:r>
              <a:rPr lang="ru-RU" sz="2400" dirty="0"/>
              <a:t> </a:t>
            </a:r>
            <a:r>
              <a:rPr lang="ru-RU" sz="2400" dirty="0" err="1"/>
              <a:t>сипаттау</a:t>
            </a:r>
            <a:r>
              <a:rPr lang="ru-RU" sz="2400" dirty="0"/>
              <a:t> </a:t>
            </a:r>
            <a:r>
              <a:rPr lang="ru-RU" sz="2400" dirty="0" err="1"/>
              <a:t>керек</a:t>
            </a:r>
            <a:r>
              <a:rPr lang="ru-RU" sz="2400" dirty="0"/>
              <a:t>, </a:t>
            </a:r>
            <a:r>
              <a:rPr lang="ru-RU" sz="2400" dirty="0" err="1"/>
              <a:t>егер</a:t>
            </a:r>
            <a:r>
              <a:rPr lang="ru-RU" sz="2400" dirty="0"/>
              <a:t> </a:t>
            </a:r>
            <a:r>
              <a:rPr lang="ru-RU" sz="2400" dirty="0" err="1"/>
              <a:t>оның</a:t>
            </a:r>
            <a:r>
              <a:rPr lang="ru-RU" sz="2400" dirty="0"/>
              <a:t> </a:t>
            </a:r>
            <a:r>
              <a:rPr lang="ru-RU" sz="2400" dirty="0" err="1"/>
              <a:t>дамуында</a:t>
            </a:r>
            <a:r>
              <a:rPr lang="ru-RU" sz="2400" dirty="0"/>
              <a:t> </a:t>
            </a:r>
            <a:r>
              <a:rPr lang="ru-RU" sz="2400" dirty="0" err="1"/>
              <a:t>сапасы</a:t>
            </a:r>
            <a:r>
              <a:rPr lang="ru-RU" sz="2400" dirty="0"/>
              <a:t> </a:t>
            </a:r>
            <a:r>
              <a:rPr lang="ru-RU" sz="2400" dirty="0" err="1"/>
              <a:t>шынжыр</a:t>
            </a:r>
            <a:r>
              <a:rPr lang="ru-RU" sz="2400" dirty="0"/>
              <a:t> </a:t>
            </a:r>
            <a:r>
              <a:rPr lang="ru-RU" sz="2400" dirty="0" err="1"/>
              <a:t>болса</a:t>
            </a:r>
            <a:r>
              <a:rPr lang="ru-RU" sz="2400" dirty="0"/>
              <a:t> </a:t>
            </a:r>
            <a:r>
              <a:rPr lang="ru-RU" sz="2400" dirty="0" err="1"/>
              <a:t>ғана</a:t>
            </a:r>
            <a:r>
              <a:rPr lang="ru-RU" sz="2400" dirty="0"/>
              <a:t> </a:t>
            </a:r>
            <a:r>
              <a:rPr lang="ru-RU" sz="2400" dirty="0" err="1"/>
              <a:t>деп</a:t>
            </a:r>
            <a:r>
              <a:rPr lang="ru-RU" sz="2400" dirty="0"/>
              <a:t> </a:t>
            </a:r>
            <a:r>
              <a:rPr lang="ru-RU" sz="2400" dirty="0" err="1"/>
              <a:t>көрсетті</a:t>
            </a:r>
            <a:endParaRPr lang="ru-RU" sz="2400" dirty="0"/>
          </a:p>
          <a:p>
            <a:endParaRPr lang="ru-RU" dirty="0"/>
          </a:p>
        </p:txBody>
      </p:sp>
    </p:spTree>
    <p:extLst>
      <p:ext uri="{BB962C8B-B14F-4D97-AF65-F5344CB8AC3E}">
        <p14:creationId xmlns:p14="http://schemas.microsoft.com/office/powerpoint/2010/main" val="3192907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1821" y="222083"/>
            <a:ext cx="10617797" cy="6792757"/>
          </a:xfrm>
          <a:prstGeom prst="rect">
            <a:avLst/>
          </a:prstGeom>
          <a:solidFill>
            <a:srgbClr val="FFFF00"/>
          </a:solidFill>
        </p:spPr>
        <p:txBody>
          <a:bodyPr wrap="square">
            <a:spAutoFit/>
          </a:bodyPr>
          <a:lstStyle/>
          <a:p>
            <a:pPr algn="just">
              <a:lnSpc>
                <a:spcPct val="107000"/>
              </a:lnSpc>
              <a:spcAft>
                <a:spcPts val="800"/>
              </a:spcAft>
            </a:pPr>
            <a:r>
              <a:rPr lang="ru-RU" sz="2400" dirty="0" err="1">
                <a:latin typeface="Calibri" panose="020F0502020204030204" pitchFamily="34" charset="0"/>
                <a:ea typeface="Calibri" panose="020F0502020204030204" pitchFamily="34" charset="0"/>
                <a:cs typeface="Times New Roman" panose="02020603050405020304" pitchFamily="18" charset="0"/>
              </a:rPr>
              <a:t>И.С.Кон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келесі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əлеуметтік-психологиялық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типтерін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анықтап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көрсетеді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Бірінші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тип </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шығармашылық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түрде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типке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заңды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демалысқа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шықса</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қоғамдық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жастар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тəрбиесінде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т.б</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атсалысып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толыққанды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сүріп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өздерін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еш</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кемсітпейді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екінші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типіне</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a:t>
            </a:r>
            <a:r>
              <a:rPr lang="ru-RU" sz="2400" dirty="0" err="1">
                <a:latin typeface="Calibri" panose="020F0502020204030204" pitchFamily="34" charset="0"/>
                <a:ea typeface="Calibri" panose="020F0502020204030204" pitchFamily="34" charset="0"/>
                <a:cs typeface="Times New Roman" panose="02020603050405020304" pitchFamily="18" charset="0"/>
              </a:rPr>
              <a:t>рттар</a:t>
            </a:r>
            <a:r>
              <a:rPr lang="ru-RU" sz="2400" dirty="0">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бұрын-соңды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уақыттары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жетпеген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шаруалармен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айналысатындар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яғни</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білім</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деңгейлерін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көтеру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демалу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көңіл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көтеру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т.с.с</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типтегі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əлеуметтік</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психологиялық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тұрғыда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жақсы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бейімделу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көнбіс</a:t>
            </a:r>
            <a:r>
              <a:rPr lang="ru-RU" sz="2400" dirty="0">
                <a:latin typeface="Calibri" panose="020F0502020204030204" pitchFamily="34" charset="0"/>
                <a:ea typeface="Calibri" panose="020F0502020204030204" pitchFamily="34" charset="0"/>
                <a:cs typeface="Times New Roman" panose="02020603050405020304" pitchFamily="18" charset="0"/>
              </a:rPr>
              <a:t> болу, </a:t>
            </a:r>
            <a:r>
              <a:rPr lang="ru-RU" sz="2400" dirty="0" err="1">
                <a:latin typeface="Calibri" panose="020F0502020204030204" pitchFamily="34" charset="0"/>
                <a:ea typeface="Calibri" panose="020F0502020204030204" pitchFamily="34" charset="0"/>
                <a:cs typeface="Times New Roman" panose="02020603050405020304" pitchFamily="18" charset="0"/>
              </a:rPr>
              <a:t>барлық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энергияны</a:t>
            </a:r>
            <a:r>
              <a:rPr lang="ru-RU" sz="2400" dirty="0">
                <a:latin typeface="Calibri" panose="020F0502020204030204" pitchFamily="34" charset="0"/>
                <a:ea typeface="Calibri" panose="020F0502020204030204" pitchFamily="34" charset="0"/>
                <a:cs typeface="Times New Roman" panose="02020603050405020304" pitchFamily="18" charset="0"/>
              </a:rPr>
              <a:t> тек </a:t>
            </a:r>
            <a:r>
              <a:rPr lang="ru-RU" sz="2400" dirty="0" err="1">
                <a:latin typeface="Calibri" panose="020F0502020204030204" pitchFamily="34" charset="0"/>
                <a:ea typeface="Calibri" panose="020F0502020204030204" pitchFamily="34" charset="0"/>
                <a:cs typeface="Times New Roman" panose="02020603050405020304" pitchFamily="18" charset="0"/>
              </a:rPr>
              <a:t>өздеріне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ғана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жұмсау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тəн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Үшінші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тип </a:t>
            </a:r>
            <a:r>
              <a:rPr lang="ru-RU" sz="2400" dirty="0">
                <a:latin typeface="Calibri" panose="020F0502020204030204" pitchFamily="34" charset="0"/>
                <a:ea typeface="Calibri" panose="020F0502020204030204" pitchFamily="34" charset="0"/>
                <a:cs typeface="Times New Roman" panose="02020603050405020304" pitchFamily="18" charset="0"/>
              </a:rPr>
              <a:t>(</a:t>
            </a:r>
            <a:r>
              <a:rPr lang="ru-RU" sz="2400" dirty="0" err="1">
                <a:latin typeface="Calibri" panose="020F0502020204030204" pitchFamily="34" charset="0"/>
                <a:ea typeface="Calibri" panose="020F0502020204030204" pitchFamily="34" charset="0"/>
                <a:cs typeface="Times New Roman" panose="02020603050405020304" pitchFamily="18" charset="0"/>
              </a:rPr>
              <a:t>көбінесе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əйел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адамдар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барлық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күш-қуатын</a:t>
            </a:r>
            <a:r>
              <a:rPr lang="ru-RU" sz="2400" dirty="0">
                <a:latin typeface="Calibri" panose="020F0502020204030204" pitchFamily="34" charset="0"/>
                <a:ea typeface="Calibri" panose="020F0502020204030204" pitchFamily="34" charset="0"/>
                <a:cs typeface="Times New Roman" panose="02020603050405020304" pitchFamily="18" charset="0"/>
              </a:rPr>
              <a:t> тек </a:t>
            </a:r>
            <a:r>
              <a:rPr lang="ru-RU" sz="2400" dirty="0" err="1">
                <a:latin typeface="Calibri" panose="020F0502020204030204" pitchFamily="34" charset="0"/>
                <a:ea typeface="Calibri" panose="020F0502020204030204" pitchFamily="34" charset="0"/>
                <a:cs typeface="Times New Roman" panose="02020603050405020304" pitchFamily="18" charset="0"/>
              </a:rPr>
              <a:t>отбасына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ғана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жұмсайды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Үй</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шаруасы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ешуақытта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таусылмайтын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болғандықтан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əйелдердің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ауруға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зерігуге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уақыттары</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болмайды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Бірақ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өмірге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деген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қанағаттану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топтағы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жоғары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екеуіне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қарағанда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төмен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Төртінші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типтегі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қарттар</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типке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ерекшелігі</a:t>
            </a:r>
            <a:r>
              <a:rPr lang="ru-RU" sz="2400" dirty="0">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денсаулықтың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өмірінің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мəніне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айналуы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болып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табылады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Түрлі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белсенділік</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формалары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моральдық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қанағаттану</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осымен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тікелей</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байланысты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Сонымен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көбінесе</a:t>
            </a:r>
            <a:r>
              <a:rPr lang="ru-RU" sz="2400" dirty="0">
                <a:latin typeface="Calibri" panose="020F0502020204030204" pitchFamily="34" charset="0"/>
                <a:ea typeface="Calibri" panose="020F0502020204030204" pitchFamily="34" charset="0"/>
                <a:cs typeface="Times New Roman" panose="02020603050405020304" pitchFamily="18" charset="0"/>
              </a:rPr>
              <a:t> ер </a:t>
            </a:r>
            <a:r>
              <a:rPr lang="ru-RU" sz="2400" dirty="0" err="1">
                <a:latin typeface="Calibri" panose="020F0502020204030204" pitchFamily="34" charset="0"/>
                <a:ea typeface="Calibri" panose="020F0502020204030204" pitchFamily="34" charset="0"/>
                <a:cs typeface="Times New Roman" panose="02020603050405020304" pitchFamily="18" charset="0"/>
              </a:rPr>
              <a:t>адамдарда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нақты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ауруларын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шынайылықтан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артық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қатты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қобалжуға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жол</a:t>
            </a:r>
            <a:r>
              <a:rPr lang="ru-RU" sz="2400" dirty="0">
                <a:latin typeface="Calibri" panose="020F0502020204030204" pitchFamily="34" charset="0"/>
                <a:ea typeface="Calibri" panose="020F0502020204030204" pitchFamily="34" charset="0"/>
                <a:cs typeface="Times New Roman" panose="02020603050405020304" pitchFamily="18" charset="0"/>
              </a:rPr>
              <a:t> беру </a:t>
            </a:r>
            <a:r>
              <a:rPr lang="ru-RU" sz="2400" dirty="0" err="1">
                <a:latin typeface="Calibri" panose="020F0502020204030204" pitchFamily="34" charset="0"/>
                <a:ea typeface="Calibri" panose="020F0502020204030204" pitchFamily="34" charset="0"/>
                <a:cs typeface="Times New Roman" panose="02020603050405020304" pitchFamily="18" charset="0"/>
              </a:rPr>
              <a:t>жиі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кездеседі</a:t>
            </a:r>
            <a:r>
              <a:rPr lang="ru-RU" sz="2400" dirty="0">
                <a:latin typeface="Calibri" panose="020F0502020204030204" pitchFamily="34"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761277"/>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60</TotalTime>
  <Words>1075</Words>
  <Application>Microsoft Office PowerPoint</Application>
  <PresentationFormat>Широкоэкранный</PresentationFormat>
  <Paragraphs>37</Paragraphs>
  <Slides>13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Calibri</vt:lpstr>
      <vt:lpstr>Cambria</vt:lpstr>
      <vt:lpstr>georgia</vt:lpstr>
      <vt:lpstr>Times New Roman</vt:lpstr>
      <vt:lpstr>Trebuchet MS</vt:lpstr>
      <vt:lpstr>Wingdings 3</vt:lpstr>
      <vt:lpstr>Грань</vt:lpstr>
      <vt:lpstr>Герантопсихология. Қартаю кезеңінің психологиялық сипаттамасы </vt:lpstr>
      <vt:lpstr>Мақсаты: Қартаю кезеңінің психологиялық және физиоллогиялық негізін анықтау   </vt:lpstr>
      <vt:lpstr>Геронтология</vt:lpstr>
      <vt:lpstr>Презентация PowerPoint</vt:lpstr>
      <vt:lpstr>Презентация PowerPoint</vt:lpstr>
      <vt:lpstr>Геронтология кезеңін 3-ке бөлеміз. </vt:lpstr>
      <vt:lpstr>Ежелгі грек философы жəне математик Пифагор (б.э.д. ІV ғ.) адам өмірінің кезеңдерін жылдың 4 мерзіміне сəйкес келетіндей 4 кезеңге бөледі: </vt:lpstr>
      <vt:lpstr>Қарттық  кезең (психологияда) </vt:lpstr>
      <vt:lpstr>Презентация PowerPoint</vt:lpstr>
      <vt:lpstr>Презентация PowerPoint</vt:lpstr>
      <vt:lpstr>Презентация PowerPoint</vt:lpstr>
      <vt:lpstr>Презентация PowerPoint</vt:lpstr>
      <vt:lpstr>Әлемдегі ең ұзақ өмір сүрген адамдар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Герантопсихология. Қартаю кезеңінің психологиялық сипаттамасы</dc:title>
  <dc:creator>DELUX</dc:creator>
  <cp:lastModifiedBy>user</cp:lastModifiedBy>
  <cp:revision>7</cp:revision>
  <dcterms:created xsi:type="dcterms:W3CDTF">2020-04-23T18:58:44Z</dcterms:created>
  <dcterms:modified xsi:type="dcterms:W3CDTF">2021-01-20T11:53:02Z</dcterms:modified>
</cp:coreProperties>
</file>